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handoutMasterIdLst>
    <p:handoutMasterId r:id="rId29"/>
  </p:handoutMasterIdLst>
  <p:sldIdLst>
    <p:sldId id="285" r:id="rId2"/>
    <p:sldId id="257" r:id="rId3"/>
    <p:sldId id="259" r:id="rId4"/>
    <p:sldId id="258" r:id="rId5"/>
    <p:sldId id="270" r:id="rId6"/>
    <p:sldId id="260" r:id="rId7"/>
    <p:sldId id="264" r:id="rId8"/>
    <p:sldId id="265" r:id="rId9"/>
    <p:sldId id="267" r:id="rId10"/>
    <p:sldId id="269" r:id="rId11"/>
    <p:sldId id="261" r:id="rId12"/>
    <p:sldId id="266" r:id="rId13"/>
    <p:sldId id="271" r:id="rId14"/>
    <p:sldId id="263" r:id="rId15"/>
    <p:sldId id="277" r:id="rId16"/>
    <p:sldId id="272" r:id="rId17"/>
    <p:sldId id="273" r:id="rId18"/>
    <p:sldId id="282" r:id="rId19"/>
    <p:sldId id="275" r:id="rId20"/>
    <p:sldId id="281" r:id="rId21"/>
    <p:sldId id="276" r:id="rId22"/>
    <p:sldId id="278" r:id="rId23"/>
    <p:sldId id="279" r:id="rId24"/>
    <p:sldId id="262" r:id="rId25"/>
    <p:sldId id="283" r:id="rId26"/>
    <p:sldId id="284" r:id="rId2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347" y="41"/>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86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0763" tIns="45382" rIns="90763" bIns="45382" rtlCol="0"/>
          <a:lstStyle>
            <a:lvl1pPr algn="r">
              <a:defRPr sz="1200"/>
            </a:lvl1pPr>
          </a:lstStyle>
          <a:p>
            <a:fld id="{14EB4777-CBCB-48E1-8B6E-7C62206AE0D6}" type="datetimeFigureOut">
              <a:rPr lang="en-US" smtClean="0"/>
              <a:pPr/>
              <a:t>11/10/2021</a:t>
            </a:fld>
            <a:endParaRPr lang="en-US"/>
          </a:p>
        </p:txBody>
      </p:sp>
      <p:sp>
        <p:nvSpPr>
          <p:cNvPr id="4" name="Footer Placeholder 3"/>
          <p:cNvSpPr>
            <a:spLocks noGrp="1"/>
          </p:cNvSpPr>
          <p:nvPr>
            <p:ph type="ftr" sz="quarter" idx="2"/>
          </p:nvPr>
        </p:nvSpPr>
        <p:spPr>
          <a:xfrm>
            <a:off x="0" y="8772669"/>
            <a:ext cx="3011699" cy="461804"/>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9"/>
            <a:ext cx="3011699" cy="461804"/>
          </a:xfrm>
          <a:prstGeom prst="rect">
            <a:avLst/>
          </a:prstGeom>
        </p:spPr>
        <p:txBody>
          <a:bodyPr vert="horz" lIns="90763" tIns="45382" rIns="90763" bIns="45382" rtlCol="0" anchor="b"/>
          <a:lstStyle>
            <a:lvl1pPr algn="r">
              <a:defRPr sz="1200"/>
            </a:lvl1pPr>
          </a:lstStyle>
          <a:p>
            <a:fld id="{CD31BE24-14F6-48C5-93C2-00DD536B82C1}" type="slidenum">
              <a:rPr lang="en-US" smtClean="0"/>
              <a:pPr/>
              <a:t>‹#›</a:t>
            </a:fld>
            <a:endParaRPr lang="en-US"/>
          </a:p>
        </p:txBody>
      </p:sp>
    </p:spTree>
    <p:extLst>
      <p:ext uri="{BB962C8B-B14F-4D97-AF65-F5344CB8AC3E}">
        <p14:creationId xmlns:p14="http://schemas.microsoft.com/office/powerpoint/2010/main" val="37079486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0763" tIns="45382" rIns="90763" bIns="45382" rtlCol="0"/>
          <a:lstStyle>
            <a:lvl1pPr algn="r">
              <a:defRPr sz="1200"/>
            </a:lvl1pPr>
          </a:lstStyle>
          <a:p>
            <a:fld id="{AACFD22F-ADF0-4E86-AB4F-FE063E9EEE82}" type="datetimeFigureOut">
              <a:rPr lang="en-US" smtClean="0"/>
              <a:pPr/>
              <a:t>11/10/2021</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0763" tIns="45382" rIns="90763" bIns="453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0763" tIns="45382" rIns="90763" bIns="45382" rtlCol="0" anchor="b"/>
          <a:lstStyle>
            <a:lvl1pPr algn="r">
              <a:defRPr sz="1200"/>
            </a:lvl1pPr>
          </a:lstStyle>
          <a:p>
            <a:fld id="{D7B30250-4BA0-4F95-955F-444E8BB9036A}" type="slidenum">
              <a:rPr lang="en-US" smtClean="0"/>
              <a:pPr/>
              <a:t>‹#›</a:t>
            </a:fld>
            <a:endParaRPr lang="en-US"/>
          </a:p>
        </p:txBody>
      </p:sp>
    </p:spTree>
    <p:extLst>
      <p:ext uri="{BB962C8B-B14F-4D97-AF65-F5344CB8AC3E}">
        <p14:creationId xmlns:p14="http://schemas.microsoft.com/office/powerpoint/2010/main" val="37624962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B30250-4BA0-4F95-955F-444E8BB9036A}" type="slidenum">
              <a:rPr lang="en-US" smtClean="0"/>
              <a:pPr/>
              <a:t>1</a:t>
            </a:fld>
            <a:endParaRPr lang="en-US"/>
          </a:p>
        </p:txBody>
      </p:sp>
    </p:spTree>
    <p:extLst>
      <p:ext uri="{BB962C8B-B14F-4D97-AF65-F5344CB8AC3E}">
        <p14:creationId xmlns:p14="http://schemas.microsoft.com/office/powerpoint/2010/main" val="975733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Tell Steve’s story--attorney</a:t>
            </a:r>
          </a:p>
        </p:txBody>
      </p:sp>
      <p:sp>
        <p:nvSpPr>
          <p:cNvPr id="4" name="Slide Number Placeholder 3"/>
          <p:cNvSpPr>
            <a:spLocks noGrp="1"/>
          </p:cNvSpPr>
          <p:nvPr>
            <p:ph type="sldNum" sz="quarter" idx="10"/>
          </p:nvPr>
        </p:nvSpPr>
        <p:spPr/>
        <p:txBody>
          <a:bodyPr/>
          <a:lstStyle/>
          <a:p>
            <a:fld id="{D7B30250-4BA0-4F95-955F-444E8BB9036A}" type="slidenum">
              <a:rPr lang="en-US" smtClean="0"/>
              <a:pPr/>
              <a:t>12</a:t>
            </a:fld>
            <a:endParaRPr lang="en-US"/>
          </a:p>
        </p:txBody>
      </p:sp>
    </p:spTree>
    <p:extLst>
      <p:ext uri="{BB962C8B-B14F-4D97-AF65-F5344CB8AC3E}">
        <p14:creationId xmlns:p14="http://schemas.microsoft.com/office/powerpoint/2010/main" val="1398514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Ultimately</a:t>
            </a:r>
            <a:r>
              <a:rPr lang="en-US" baseline="0" dirty="0"/>
              <a:t> this is about </a:t>
            </a:r>
            <a:r>
              <a:rPr lang="en-US" i="1" baseline="0" dirty="0"/>
              <a:t>planning</a:t>
            </a:r>
            <a:r>
              <a:rPr lang="en-US" i="0" baseline="0" dirty="0"/>
              <a:t>, and a computer program or form can not substitute for advice and counsel.</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13</a:t>
            </a:fld>
            <a:endParaRPr lang="en-US"/>
          </a:p>
        </p:txBody>
      </p:sp>
    </p:spTree>
    <p:extLst>
      <p:ext uri="{BB962C8B-B14F-4D97-AF65-F5344CB8AC3E}">
        <p14:creationId xmlns:p14="http://schemas.microsoft.com/office/powerpoint/2010/main" val="3079245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Compare to medical profession--specialization</a:t>
            </a:r>
          </a:p>
        </p:txBody>
      </p:sp>
      <p:sp>
        <p:nvSpPr>
          <p:cNvPr id="4" name="Slide Number Placeholder 3"/>
          <p:cNvSpPr>
            <a:spLocks noGrp="1"/>
          </p:cNvSpPr>
          <p:nvPr>
            <p:ph type="sldNum" sz="quarter" idx="10"/>
          </p:nvPr>
        </p:nvSpPr>
        <p:spPr/>
        <p:txBody>
          <a:bodyPr/>
          <a:lstStyle/>
          <a:p>
            <a:fld id="{D7B30250-4BA0-4F95-955F-444E8BB9036A}" type="slidenum">
              <a:rPr lang="en-US" smtClean="0"/>
              <a:pPr/>
              <a:t>14</a:t>
            </a:fld>
            <a:endParaRPr lang="en-US"/>
          </a:p>
        </p:txBody>
      </p:sp>
    </p:spTree>
    <p:extLst>
      <p:ext uri="{BB962C8B-B14F-4D97-AF65-F5344CB8AC3E}">
        <p14:creationId xmlns:p14="http://schemas.microsoft.com/office/powerpoint/2010/main" val="9984306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Checklist, information about personal objectives, family objectives, family member issues</a:t>
            </a:r>
          </a:p>
        </p:txBody>
      </p:sp>
      <p:sp>
        <p:nvSpPr>
          <p:cNvPr id="4" name="Slide Number Placeholder 3"/>
          <p:cNvSpPr>
            <a:spLocks noGrp="1"/>
          </p:cNvSpPr>
          <p:nvPr>
            <p:ph type="sldNum" sz="quarter" idx="10"/>
          </p:nvPr>
        </p:nvSpPr>
        <p:spPr/>
        <p:txBody>
          <a:bodyPr/>
          <a:lstStyle/>
          <a:p>
            <a:fld id="{D7B30250-4BA0-4F95-955F-444E8BB9036A}" type="slidenum">
              <a:rPr lang="en-US" smtClean="0"/>
              <a:pPr/>
              <a:t>15</a:t>
            </a:fld>
            <a:endParaRPr lang="en-US"/>
          </a:p>
        </p:txBody>
      </p:sp>
    </p:spTree>
    <p:extLst>
      <p:ext uri="{BB962C8B-B14F-4D97-AF65-F5344CB8AC3E}">
        <p14:creationId xmlns:p14="http://schemas.microsoft.com/office/powerpoint/2010/main" val="3029651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Have plan reviewed every 3-5 years; much better results if an annual check up with tax return and current financial information; opportunity shifting</a:t>
            </a:r>
          </a:p>
        </p:txBody>
      </p:sp>
      <p:sp>
        <p:nvSpPr>
          <p:cNvPr id="4" name="Slide Number Placeholder 3"/>
          <p:cNvSpPr>
            <a:spLocks noGrp="1"/>
          </p:cNvSpPr>
          <p:nvPr>
            <p:ph type="sldNum" sz="quarter" idx="10"/>
          </p:nvPr>
        </p:nvSpPr>
        <p:spPr/>
        <p:txBody>
          <a:bodyPr/>
          <a:lstStyle/>
          <a:p>
            <a:fld id="{D7B30250-4BA0-4F95-955F-444E8BB9036A}" type="slidenum">
              <a:rPr lang="en-US" smtClean="0"/>
              <a:pPr/>
              <a:t>18</a:t>
            </a:fld>
            <a:endParaRPr lang="en-US"/>
          </a:p>
        </p:txBody>
      </p:sp>
    </p:spTree>
    <p:extLst>
      <p:ext uri="{BB962C8B-B14F-4D97-AF65-F5344CB8AC3E}">
        <p14:creationId xmlns:p14="http://schemas.microsoft.com/office/powerpoint/2010/main" val="887315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Current Tax client—Experts never thought 2010 would happen; Neither party wants to eliminate tax—drives large contributions—lick the carrot.</a:t>
            </a:r>
          </a:p>
        </p:txBody>
      </p:sp>
      <p:sp>
        <p:nvSpPr>
          <p:cNvPr id="4" name="Slide Number Placeholder 3"/>
          <p:cNvSpPr>
            <a:spLocks noGrp="1"/>
          </p:cNvSpPr>
          <p:nvPr>
            <p:ph type="sldNum" sz="quarter" idx="10"/>
          </p:nvPr>
        </p:nvSpPr>
        <p:spPr/>
        <p:txBody>
          <a:bodyPr/>
          <a:lstStyle/>
          <a:p>
            <a:fld id="{D7B30250-4BA0-4F95-955F-444E8BB9036A}" type="slidenum">
              <a:rPr lang="en-US" smtClean="0"/>
              <a:pPr/>
              <a:t>19</a:t>
            </a:fld>
            <a:endParaRPr lang="en-US"/>
          </a:p>
        </p:txBody>
      </p:sp>
    </p:spTree>
    <p:extLst>
      <p:ext uri="{BB962C8B-B14F-4D97-AF65-F5344CB8AC3E}">
        <p14:creationId xmlns:p14="http://schemas.microsoft.com/office/powerpoint/2010/main" val="3491442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Two tax systems—Learned Hand—one for those who plan and one for  those who do not.</a:t>
            </a:r>
          </a:p>
        </p:txBody>
      </p:sp>
      <p:sp>
        <p:nvSpPr>
          <p:cNvPr id="4" name="Slide Number Placeholder 3"/>
          <p:cNvSpPr>
            <a:spLocks noGrp="1"/>
          </p:cNvSpPr>
          <p:nvPr>
            <p:ph type="sldNum" sz="quarter" idx="10"/>
          </p:nvPr>
        </p:nvSpPr>
        <p:spPr/>
        <p:txBody>
          <a:bodyPr/>
          <a:lstStyle/>
          <a:p>
            <a:fld id="{D7B30250-4BA0-4F95-955F-444E8BB9036A}" type="slidenum">
              <a:rPr lang="en-US" smtClean="0"/>
              <a:pPr/>
              <a:t>20</a:t>
            </a:fld>
            <a:endParaRPr lang="en-US"/>
          </a:p>
        </p:txBody>
      </p:sp>
    </p:spTree>
    <p:extLst>
      <p:ext uri="{BB962C8B-B14F-4D97-AF65-F5344CB8AC3E}">
        <p14:creationId xmlns:p14="http://schemas.microsoft.com/office/powerpoint/2010/main" val="38849133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Revocable</a:t>
            </a:r>
            <a:r>
              <a:rPr lang="en-US" baseline="0" dirty="0"/>
              <a:t> </a:t>
            </a:r>
            <a:r>
              <a:rPr lang="en-US" baseline="0" dirty="0" err="1"/>
              <a:t>vs</a:t>
            </a:r>
            <a:r>
              <a:rPr lang="en-US" baseline="0" dirty="0"/>
              <a:t>, Irrevocable</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21</a:t>
            </a:fld>
            <a:endParaRPr lang="en-US"/>
          </a:p>
        </p:txBody>
      </p:sp>
    </p:spTree>
    <p:extLst>
      <p:ext uri="{BB962C8B-B14F-4D97-AF65-F5344CB8AC3E}">
        <p14:creationId xmlns:p14="http://schemas.microsoft.com/office/powerpoint/2010/main" val="1640003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QTIP</a:t>
            </a:r>
            <a:r>
              <a:rPr lang="en-US" baseline="0" dirty="0"/>
              <a:t> example.  Also mine,  yours and ours</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22</a:t>
            </a:fld>
            <a:endParaRPr lang="en-US"/>
          </a:p>
        </p:txBody>
      </p:sp>
    </p:spTree>
    <p:extLst>
      <p:ext uri="{BB962C8B-B14F-4D97-AF65-F5344CB8AC3E}">
        <p14:creationId xmlns:p14="http://schemas.microsoft.com/office/powerpoint/2010/main" val="1283484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Guardianships very expensive way to have money managed</a:t>
            </a:r>
          </a:p>
        </p:txBody>
      </p:sp>
      <p:sp>
        <p:nvSpPr>
          <p:cNvPr id="4" name="Slide Number Placeholder 3"/>
          <p:cNvSpPr>
            <a:spLocks noGrp="1"/>
          </p:cNvSpPr>
          <p:nvPr>
            <p:ph type="sldNum" sz="quarter" idx="10"/>
          </p:nvPr>
        </p:nvSpPr>
        <p:spPr/>
        <p:txBody>
          <a:bodyPr/>
          <a:lstStyle/>
          <a:p>
            <a:fld id="{D7B30250-4BA0-4F95-955F-444E8BB9036A}" type="slidenum">
              <a:rPr lang="en-US" smtClean="0"/>
              <a:pPr/>
              <a:t>24</a:t>
            </a:fld>
            <a:endParaRPr lang="en-US"/>
          </a:p>
        </p:txBody>
      </p:sp>
    </p:spTree>
    <p:extLst>
      <p:ext uri="{BB962C8B-B14F-4D97-AF65-F5344CB8AC3E}">
        <p14:creationId xmlns:p14="http://schemas.microsoft.com/office/powerpoint/2010/main" val="914459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Contrast</a:t>
            </a:r>
            <a:r>
              <a:rPr lang="en-US" baseline="0" dirty="0"/>
              <a:t> Estate(legal and death centered) v. Inheritance; WP=asset protection, investment, disability planning, retirement planning, guardians for children, family values. Family bus,  life insurance, charitable planning, organization of life—People Centered.  Barrier to Planning –</a:t>
            </a:r>
            <a:r>
              <a:rPr lang="en-US" baseline="0" dirty="0" err="1"/>
              <a:t>Procra</a:t>
            </a:r>
            <a:r>
              <a:rPr lang="en-US" baseline="0" dirty="0"/>
              <a:t>, denial of death or disability, lack of commitment of time and resources, failure to provide info, lack of family </a:t>
            </a:r>
            <a:r>
              <a:rPr lang="en-US" baseline="0" dirty="0" err="1"/>
              <a:t>comm</a:t>
            </a:r>
            <a:r>
              <a:rPr lang="en-US" baseline="0" dirty="0"/>
              <a:t>, commodity, unrealistic </a:t>
            </a:r>
            <a:r>
              <a:rPr lang="en-US" baseline="0" dirty="0" err="1"/>
              <a:t>expec</a:t>
            </a:r>
            <a:r>
              <a:rPr lang="en-US" baseline="0" dirty="0"/>
              <a:t>, failure to identify  goals in terms of people</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2</a:t>
            </a:fld>
            <a:endParaRPr lang="en-US"/>
          </a:p>
        </p:txBody>
      </p:sp>
    </p:spTree>
    <p:extLst>
      <p:ext uri="{BB962C8B-B14F-4D97-AF65-F5344CB8AC3E}">
        <p14:creationId xmlns:p14="http://schemas.microsoft.com/office/powerpoint/2010/main" val="427830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Plan or your family can pay later</a:t>
            </a:r>
          </a:p>
        </p:txBody>
      </p:sp>
      <p:sp>
        <p:nvSpPr>
          <p:cNvPr id="4" name="Slide Number Placeholder 3"/>
          <p:cNvSpPr>
            <a:spLocks noGrp="1"/>
          </p:cNvSpPr>
          <p:nvPr>
            <p:ph type="sldNum" sz="quarter" idx="10"/>
          </p:nvPr>
        </p:nvSpPr>
        <p:spPr/>
        <p:txBody>
          <a:bodyPr/>
          <a:lstStyle/>
          <a:p>
            <a:fld id="{D7B30250-4BA0-4F95-955F-444E8BB9036A}" type="slidenum">
              <a:rPr lang="en-US" smtClean="0"/>
              <a:pPr/>
              <a:t>25</a:t>
            </a:fld>
            <a:endParaRPr lang="en-US"/>
          </a:p>
        </p:txBody>
      </p:sp>
    </p:spTree>
    <p:extLst>
      <p:ext uri="{BB962C8B-B14F-4D97-AF65-F5344CB8AC3E}">
        <p14:creationId xmlns:p14="http://schemas.microsoft.com/office/powerpoint/2010/main" val="3098420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Information about client, his family and assets, income and expenses.  Checklist and other documents</a:t>
            </a:r>
          </a:p>
        </p:txBody>
      </p:sp>
      <p:sp>
        <p:nvSpPr>
          <p:cNvPr id="4" name="Slide Number Placeholder 3"/>
          <p:cNvSpPr>
            <a:spLocks noGrp="1"/>
          </p:cNvSpPr>
          <p:nvPr>
            <p:ph type="sldNum" sz="quarter" idx="10"/>
          </p:nvPr>
        </p:nvSpPr>
        <p:spPr/>
        <p:txBody>
          <a:bodyPr/>
          <a:lstStyle/>
          <a:p>
            <a:fld id="{D7B30250-4BA0-4F95-955F-444E8BB9036A}" type="slidenum">
              <a:rPr lang="en-US" smtClean="0"/>
              <a:pPr/>
              <a:t>3</a:t>
            </a:fld>
            <a:endParaRPr lang="en-US"/>
          </a:p>
        </p:txBody>
      </p:sp>
    </p:spTree>
    <p:extLst>
      <p:ext uri="{BB962C8B-B14F-4D97-AF65-F5344CB8AC3E}">
        <p14:creationId xmlns:p14="http://schemas.microsoft.com/office/powerpoint/2010/main" val="474835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Coordination of Will or RT</a:t>
            </a:r>
            <a:r>
              <a:rPr lang="en-US" baseline="0" dirty="0"/>
              <a:t> with Non-Probate assets</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4</a:t>
            </a:fld>
            <a:endParaRPr lang="en-US"/>
          </a:p>
        </p:txBody>
      </p:sp>
    </p:spTree>
    <p:extLst>
      <p:ext uri="{BB962C8B-B14F-4D97-AF65-F5344CB8AC3E}">
        <p14:creationId xmlns:p14="http://schemas.microsoft.com/office/powerpoint/2010/main" val="611485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Separate Property cannot</a:t>
            </a:r>
            <a:r>
              <a:rPr lang="en-US" baseline="0" dirty="0"/>
              <a:t> be divide in divorce; </a:t>
            </a:r>
            <a:r>
              <a:rPr lang="en-US" baseline="0" dirty="0" err="1"/>
              <a:t>liabilty</a:t>
            </a:r>
            <a:r>
              <a:rPr lang="en-US" baseline="0" dirty="0"/>
              <a:t> differences</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5</a:t>
            </a:fld>
            <a:endParaRPr lang="en-US"/>
          </a:p>
        </p:txBody>
      </p:sp>
    </p:spTree>
    <p:extLst>
      <p:ext uri="{BB962C8B-B14F-4D97-AF65-F5344CB8AC3E}">
        <p14:creationId xmlns:p14="http://schemas.microsoft.com/office/powerpoint/2010/main" val="867395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Funded</a:t>
            </a:r>
            <a:r>
              <a:rPr lang="en-US" baseline="0" dirty="0"/>
              <a:t> Revocable Trust far superior DPOA for managing assets; many banks hostile to DPOA and want use of own forms</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6</a:t>
            </a:fld>
            <a:endParaRPr lang="en-US"/>
          </a:p>
        </p:txBody>
      </p:sp>
    </p:spTree>
    <p:extLst>
      <p:ext uri="{BB962C8B-B14F-4D97-AF65-F5344CB8AC3E}">
        <p14:creationId xmlns:p14="http://schemas.microsoft.com/office/powerpoint/2010/main" val="3200764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Family Disaster;</a:t>
            </a:r>
            <a:r>
              <a:rPr lang="en-US" baseline="0" dirty="0"/>
              <a:t> Think enough of house and care to insure and pay premiums every year; 2/3 of people  die without a Will; ironic—protect house and car, but not the family.  </a:t>
            </a:r>
            <a:r>
              <a:rPr lang="en-US" baseline="0" dirty="0" err="1"/>
              <a:t>Procrasination</a:t>
            </a:r>
            <a:r>
              <a:rPr lang="en-US" baseline="0" dirty="0"/>
              <a:t>—when die or disabled?</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7</a:t>
            </a:fld>
            <a:endParaRPr lang="en-US"/>
          </a:p>
        </p:txBody>
      </p:sp>
    </p:spTree>
    <p:extLst>
      <p:ext uri="{BB962C8B-B14F-4D97-AF65-F5344CB8AC3E}">
        <p14:creationId xmlns:p14="http://schemas.microsoft.com/office/powerpoint/2010/main" val="1888949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State of Texas Plan.  </a:t>
            </a:r>
            <a:r>
              <a:rPr lang="en-US" dirty="0" err="1"/>
              <a:t>Heirship</a:t>
            </a:r>
            <a:r>
              <a:rPr lang="en-US" dirty="0"/>
              <a:t> Proceeding—surprises.  Not what </a:t>
            </a:r>
            <a:r>
              <a:rPr lang="en-US" dirty="0" err="1"/>
              <a:t>mant</a:t>
            </a:r>
            <a:r>
              <a:rPr lang="en-US" dirty="0"/>
              <a:t> people want.</a:t>
            </a:r>
          </a:p>
        </p:txBody>
      </p:sp>
      <p:sp>
        <p:nvSpPr>
          <p:cNvPr id="4" name="Slide Number Placeholder 3"/>
          <p:cNvSpPr>
            <a:spLocks noGrp="1"/>
          </p:cNvSpPr>
          <p:nvPr>
            <p:ph type="sldNum" sz="quarter" idx="10"/>
          </p:nvPr>
        </p:nvSpPr>
        <p:spPr/>
        <p:txBody>
          <a:bodyPr/>
          <a:lstStyle/>
          <a:p>
            <a:fld id="{D7B30250-4BA0-4F95-955F-444E8BB9036A}" type="slidenum">
              <a:rPr lang="en-US" smtClean="0"/>
              <a:pPr/>
              <a:t>8</a:t>
            </a:fld>
            <a:endParaRPr lang="en-US"/>
          </a:p>
        </p:txBody>
      </p:sp>
    </p:spTree>
    <p:extLst>
      <p:ext uri="{BB962C8B-B14F-4D97-AF65-F5344CB8AC3E}">
        <p14:creationId xmlns:p14="http://schemas.microsoft.com/office/powerpoint/2010/main" val="1011481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a:t>
            </a:r>
            <a:r>
              <a:rPr lang="en-US" baseline="30000" dirty="0"/>
              <a:t>nd</a:t>
            </a:r>
            <a:r>
              <a:rPr lang="en-US" dirty="0"/>
              <a:t> marriage problem if children</a:t>
            </a:r>
            <a:r>
              <a:rPr lang="en-US" baseline="0" dirty="0"/>
              <a:t> from prior marriage</a:t>
            </a:r>
            <a:endParaRPr lang="en-US" dirty="0"/>
          </a:p>
        </p:txBody>
      </p:sp>
      <p:sp>
        <p:nvSpPr>
          <p:cNvPr id="4" name="Slide Number Placeholder 3"/>
          <p:cNvSpPr>
            <a:spLocks noGrp="1"/>
          </p:cNvSpPr>
          <p:nvPr>
            <p:ph type="sldNum" sz="quarter" idx="10"/>
          </p:nvPr>
        </p:nvSpPr>
        <p:spPr/>
        <p:txBody>
          <a:bodyPr/>
          <a:lstStyle/>
          <a:p>
            <a:fld id="{D7B30250-4BA0-4F95-955F-444E8BB9036A}" type="slidenum">
              <a:rPr lang="en-US" smtClean="0"/>
              <a:pPr/>
              <a:t>9</a:t>
            </a:fld>
            <a:endParaRPr lang="en-US"/>
          </a:p>
        </p:txBody>
      </p:sp>
    </p:spTree>
    <p:extLst>
      <p:ext uri="{BB962C8B-B14F-4D97-AF65-F5344CB8AC3E}">
        <p14:creationId xmlns:p14="http://schemas.microsoft.com/office/powerpoint/2010/main" val="412607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2CE04C4-3637-4A90-A189-92F8AD388230}" type="datetime1">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66014-0341-44F1-9D55-CA3960925734}"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01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79D38-5989-4555-8BBD-D31CB786541D}" type="datetime1">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3392888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C67B89-BF7F-4017-9B18-363BBFED09C0}" type="datetime1">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66014-0341-44F1-9D55-CA3960925734}"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658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a:xfrm>
            <a:off x="3276600" y="533400"/>
            <a:ext cx="957264" cy="457200"/>
          </a:xfrm>
          <a:prstGeom prst="rect">
            <a:avLst/>
          </a:prstGeom>
        </p:spPr>
        <p:txBody>
          <a:bodyPr/>
          <a:lstStyle/>
          <a:p>
            <a:fld id="{F6143F2A-9259-4511-8A42-07CA5D2A053D}" type="datetime1">
              <a:rPr lang="en-US" smtClean="0"/>
              <a:t>11/10/2021</a:t>
            </a:fld>
            <a:endParaRPr lang="en-US" dirty="0"/>
          </a:p>
        </p:txBody>
      </p:sp>
      <p:sp>
        <p:nvSpPr>
          <p:cNvPr id="11" name="Slide Number Placeholder 10"/>
          <p:cNvSpPr>
            <a:spLocks noGrp="1"/>
          </p:cNvSpPr>
          <p:nvPr>
            <p:ph type="sldNum" sz="quarter" idx="11"/>
          </p:nvPr>
        </p:nvSpPr>
        <p:spPr/>
        <p:txBody>
          <a:bodyPr/>
          <a:lstStyle/>
          <a:p>
            <a:fld id="{76166014-0341-44F1-9D55-CA3960925734}" type="slidenum">
              <a:rPr lang="en-US" smtClean="0"/>
              <a:pPr/>
              <a:t>‹#›</a:t>
            </a:fld>
            <a:endParaRPr lang="en-US"/>
          </a:p>
        </p:txBody>
      </p:sp>
      <p:sp>
        <p:nvSpPr>
          <p:cNvPr id="12" name="Footer Placeholder 11"/>
          <p:cNvSpPr>
            <a:spLocks noGrp="1"/>
          </p:cNvSpPr>
          <p:nvPr>
            <p:ph type="ftr" sz="quarter" idx="12"/>
          </p:nvPr>
        </p:nvSpPr>
        <p:spPr>
          <a:xfrm>
            <a:off x="5257800" y="612648"/>
            <a:ext cx="1325880" cy="457200"/>
          </a:xfrm>
          <a:prstGeom prst="rect">
            <a:avLst/>
          </a:prstGeo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6814" y="1981200"/>
            <a:ext cx="7290054" cy="1052198"/>
          </a:xfrm>
        </p:spPr>
        <p:txBody>
          <a:bodyPr/>
          <a:lstStyle/>
          <a:p>
            <a:r>
              <a:rPr lang="en-US" dirty="0"/>
              <a:t>Click to edit Master title style</a:t>
            </a:r>
          </a:p>
        </p:txBody>
      </p:sp>
      <p:sp>
        <p:nvSpPr>
          <p:cNvPr id="3" name="Content Placeholder 2"/>
          <p:cNvSpPr>
            <a:spLocks noGrp="1"/>
          </p:cNvSpPr>
          <p:nvPr>
            <p:ph idx="1"/>
          </p:nvPr>
        </p:nvSpPr>
        <p:spPr>
          <a:xfrm>
            <a:off x="609600" y="3124200"/>
            <a:ext cx="7290055"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31126-B18E-4994-B8D8-DCDE9899357F}" type="datetime1">
              <a:rPr lang="en-US" smtClean="0"/>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166014-0341-44F1-9D55-CA3960925734}" type="slidenum">
              <a:rPr lang="en-US" smtClean="0"/>
              <a:pPr/>
              <a:t>‹#›</a:t>
            </a:fld>
            <a:endParaRPr lang="en-US" dirty="0"/>
          </a:p>
        </p:txBody>
      </p:sp>
    </p:spTree>
    <p:extLst>
      <p:ext uri="{BB962C8B-B14F-4D97-AF65-F5344CB8AC3E}">
        <p14:creationId xmlns:p14="http://schemas.microsoft.com/office/powerpoint/2010/main" val="35325324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3211DE-C7BF-4814-96C0-0BFB6321BC7B}" type="datetime1">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66014-0341-44F1-9D55-CA3960925734}"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5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726578-D4B1-4140-9CB6-CBBCB3FC437C}" type="datetime1">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795177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96B8A3-6265-4FE4-A78D-27B5D06D76DB}" type="datetime1">
              <a:rPr lang="en-US" smtClean="0"/>
              <a:t>11/10/2021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1117894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CF8FDB-B729-4E87-900F-12537C8F016E}" type="datetime1">
              <a:rPr lang="en-US" smtClean="0"/>
              <a:t>11/10/2021</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2253011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AB5AAF-9989-408E-B3E4-AE6748747DBC}" type="datetime1">
              <a:rPr lang="en-US" smtClean="0"/>
              <a:t>11/10/2021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2861716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B4DF73-77AA-4E77-B011-40D644568DEE}" type="datetime1">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66014-0341-44F1-9D55-CA3960925734}" type="slidenum">
              <a:rPr lang="en-US" smtClean="0"/>
              <a:pPr/>
              <a:t>‹#›</a:t>
            </a:fld>
            <a:endParaRPr lang="en-US"/>
          </a:p>
        </p:txBody>
      </p:sp>
    </p:spTree>
    <p:extLst>
      <p:ext uri="{BB962C8B-B14F-4D97-AF65-F5344CB8AC3E}">
        <p14:creationId xmlns:p14="http://schemas.microsoft.com/office/powerpoint/2010/main" val="4285034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F254BF9-B2E5-4C92-B208-15CD159D471F}" type="datetime1">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66014-0341-44F1-9D55-CA3960925734}"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51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86E9346-1F53-4920-B6BB-04672D1D2BFF}" type="datetime1">
              <a:rPr lang="en-US" smtClean="0"/>
              <a:t>11/10/2021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6166014-0341-44F1-9D55-CA3960925734}"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48385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674" r:id="rId12"/>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46" y="304800"/>
            <a:ext cx="7290054" cy="1371600"/>
          </a:xfrm>
        </p:spPr>
        <p:txBody>
          <a:bodyPr>
            <a:normAutofit fontScale="90000"/>
          </a:bodyPr>
          <a:lstStyle/>
          <a:p>
            <a:pPr algn="ctr"/>
            <a:br>
              <a:rPr lang="en-US" dirty="0"/>
            </a:br>
            <a:br>
              <a:rPr lang="en-US" dirty="0"/>
            </a:br>
            <a:r>
              <a:rPr lang="en-US" sz="4000" dirty="0"/>
              <a:t>TEXAS ESTATE PLANNING</a:t>
            </a:r>
            <a:br>
              <a:rPr lang="en-US" sz="4000" dirty="0"/>
            </a:br>
            <a:endParaRPr lang="en-US" sz="4000" dirty="0"/>
          </a:p>
        </p:txBody>
      </p:sp>
      <p:sp>
        <p:nvSpPr>
          <p:cNvPr id="3" name="Content Placeholder 2"/>
          <p:cNvSpPr>
            <a:spLocks noGrp="1"/>
          </p:cNvSpPr>
          <p:nvPr>
            <p:ph idx="1"/>
          </p:nvPr>
        </p:nvSpPr>
        <p:spPr>
          <a:xfrm>
            <a:off x="457200" y="1676401"/>
            <a:ext cx="8229600" cy="4794304"/>
          </a:xfrm>
        </p:spPr>
        <p:txBody>
          <a:bodyPr>
            <a:normAutofit fontScale="92500" lnSpcReduction="10000"/>
          </a:bodyPr>
          <a:lstStyle/>
          <a:p>
            <a:pPr algn="ctr">
              <a:buNone/>
            </a:pPr>
            <a:r>
              <a:rPr lang="en-US" sz="1700" b="1" dirty="0"/>
              <a:t>Steven J. Clausen, LL.M.(in Taxation)</a:t>
            </a:r>
          </a:p>
          <a:p>
            <a:pPr algn="ctr">
              <a:buNone/>
            </a:pPr>
            <a:r>
              <a:rPr lang="en-US" sz="1700" b="1" dirty="0"/>
              <a:t>Board Certified in Estate Planning </a:t>
            </a:r>
          </a:p>
          <a:p>
            <a:pPr algn="ctr">
              <a:buNone/>
            </a:pPr>
            <a:r>
              <a:rPr lang="en-US" sz="1700" b="1" dirty="0"/>
              <a:t>&amp; Probate Law</a:t>
            </a:r>
          </a:p>
          <a:p>
            <a:pPr algn="ctr">
              <a:buNone/>
            </a:pPr>
            <a:r>
              <a:rPr lang="en-US" sz="1700" b="1" dirty="0"/>
              <a:t>AV Preeminent</a:t>
            </a:r>
          </a:p>
          <a:p>
            <a:pPr algn="ctr">
              <a:buNone/>
            </a:pPr>
            <a:endParaRPr lang="en-US" sz="1700" dirty="0"/>
          </a:p>
          <a:p>
            <a:pPr marL="109728" indent="0" algn="ctr">
              <a:buNone/>
            </a:pPr>
            <a:r>
              <a:rPr lang="en-US" sz="1700" b="1" dirty="0"/>
              <a:t>Hopkins </a:t>
            </a:r>
            <a:r>
              <a:rPr lang="en-US" sz="1700" b="1" dirty="0" err="1"/>
              <a:t>Centrich</a:t>
            </a:r>
            <a:r>
              <a:rPr lang="en-US" sz="1700" b="1" dirty="0"/>
              <a:t> &amp; Drucker, PLLC</a:t>
            </a:r>
          </a:p>
          <a:p>
            <a:pPr marL="109728" indent="0" algn="ctr">
              <a:buNone/>
            </a:pPr>
            <a:r>
              <a:rPr lang="en-US" sz="1700" b="1" dirty="0"/>
              <a:t>8701 New Trails Drive, Suite 200</a:t>
            </a:r>
          </a:p>
          <a:p>
            <a:pPr marL="109728" indent="0" algn="ctr">
              <a:buNone/>
            </a:pPr>
            <a:r>
              <a:rPr lang="en-US" sz="1700" b="1" dirty="0"/>
              <a:t>The Woodlands, Texas 77381</a:t>
            </a:r>
          </a:p>
          <a:p>
            <a:pPr marL="109728" indent="0" algn="ctr">
              <a:buNone/>
            </a:pPr>
            <a:r>
              <a:rPr lang="en-US" sz="1700" b="1" dirty="0"/>
              <a:t>T: 281.210.0140, ext. 104</a:t>
            </a:r>
          </a:p>
          <a:p>
            <a:pPr marL="109728" indent="0" algn="ctr">
              <a:buNone/>
            </a:pPr>
            <a:r>
              <a:rPr lang="en-US" sz="1700" b="1" dirty="0"/>
              <a:t>F: 281.369.5597</a:t>
            </a:r>
          </a:p>
          <a:p>
            <a:pPr marL="109728" indent="0" algn="ctr">
              <a:buNone/>
            </a:pPr>
            <a:r>
              <a:rPr lang="en-US" sz="1700" b="1" dirty="0"/>
              <a:t>C: 713.825.0994</a:t>
            </a:r>
          </a:p>
          <a:p>
            <a:pPr marL="109728" indent="0" algn="ctr">
              <a:buNone/>
            </a:pPr>
            <a:r>
              <a:rPr lang="en-US" sz="1700" b="1" dirty="0"/>
              <a:t>email: sclausen@HopkinsCentrich.com</a:t>
            </a:r>
          </a:p>
          <a:p>
            <a:pPr marL="109728" indent="0" algn="ctr">
              <a:buNone/>
            </a:pPr>
            <a:r>
              <a:rPr lang="en-US" sz="1700" b="1" dirty="0"/>
              <a:t>Website: www.HopkinsCentrich.com</a:t>
            </a:r>
            <a:endParaRPr lang="en-US" dirty="0"/>
          </a:p>
        </p:txBody>
      </p:sp>
      <p:sp>
        <p:nvSpPr>
          <p:cNvPr id="4" name="Slide Number Placeholder 3"/>
          <p:cNvSpPr>
            <a:spLocks noGrp="1"/>
          </p:cNvSpPr>
          <p:nvPr>
            <p:ph type="sldNum" sz="quarter" idx="12"/>
          </p:nvPr>
        </p:nvSpPr>
        <p:spPr/>
        <p:txBody>
          <a:bodyPr/>
          <a:lstStyle/>
          <a:p>
            <a:fld id="{76166014-0341-44F1-9D55-CA3960925734}" type="slidenum">
              <a:rPr lang="en-US" smtClean="0"/>
              <a:pPr/>
              <a:t>1</a:t>
            </a:fld>
            <a:endParaRPr lang="en-US"/>
          </a:p>
        </p:txBody>
      </p:sp>
    </p:spTree>
    <p:extLst>
      <p:ext uri="{BB962C8B-B14F-4D97-AF65-F5344CB8AC3E}">
        <p14:creationId xmlns:p14="http://schemas.microsoft.com/office/powerpoint/2010/main" val="41022941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80616"/>
            <a:ext cx="7290054" cy="1853184"/>
          </a:xfrm>
        </p:spPr>
        <p:txBody>
          <a:bodyPr>
            <a:normAutofit/>
          </a:bodyPr>
          <a:lstStyle/>
          <a:p>
            <a:r>
              <a:rPr lang="en-US" dirty="0"/>
              <a:t>What happens if I don’t have an Estate Plan?</a:t>
            </a:r>
          </a:p>
        </p:txBody>
      </p:sp>
      <p:sp>
        <p:nvSpPr>
          <p:cNvPr id="3" name="Content Placeholder 2"/>
          <p:cNvSpPr>
            <a:spLocks noGrp="1"/>
          </p:cNvSpPr>
          <p:nvPr>
            <p:ph idx="1"/>
          </p:nvPr>
        </p:nvSpPr>
        <p:spPr>
          <a:xfrm>
            <a:off x="768096" y="3733800"/>
            <a:ext cx="7290055" cy="2575560"/>
          </a:xfrm>
        </p:spPr>
        <p:txBody>
          <a:bodyPr/>
          <a:lstStyle/>
          <a:p>
            <a:r>
              <a:rPr lang="en-US" dirty="0"/>
              <a:t>Single</a:t>
            </a:r>
          </a:p>
          <a:p>
            <a:pPr lvl="1"/>
            <a:r>
              <a:rPr lang="en-US" dirty="0"/>
              <a:t>Children</a:t>
            </a:r>
          </a:p>
          <a:p>
            <a:pPr lvl="2"/>
            <a:r>
              <a:rPr lang="en-US" dirty="0"/>
              <a:t>All property to children</a:t>
            </a:r>
          </a:p>
          <a:p>
            <a:pPr lvl="2"/>
            <a:r>
              <a:rPr lang="en-US" dirty="0"/>
              <a:t>If any of your children are deceased, their share passes to their children</a:t>
            </a:r>
          </a:p>
          <a:p>
            <a:pPr lvl="1"/>
            <a:r>
              <a:rPr lang="en-US" dirty="0"/>
              <a:t>No Children</a:t>
            </a:r>
          </a:p>
          <a:p>
            <a:pPr lvl="2"/>
            <a:r>
              <a:rPr lang="en-US" dirty="0"/>
              <a:t>Parents</a:t>
            </a:r>
          </a:p>
          <a:p>
            <a:pPr lvl="2"/>
            <a:r>
              <a:rPr lang="en-US" dirty="0"/>
              <a:t>Siblings</a:t>
            </a:r>
          </a:p>
          <a:p>
            <a:pPr lvl="2"/>
            <a:r>
              <a:rPr lang="en-US" dirty="0"/>
              <a:t>Nieces/Nephews</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10</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05584"/>
            <a:ext cx="7290054" cy="1499616"/>
          </a:xfrm>
        </p:spPr>
        <p:txBody>
          <a:bodyPr>
            <a:normAutofit/>
          </a:bodyPr>
          <a:lstStyle/>
          <a:p>
            <a:r>
              <a:rPr lang="en-US" dirty="0"/>
              <a:t>Types of Wills and Requirements</a:t>
            </a:r>
          </a:p>
        </p:txBody>
      </p:sp>
      <p:sp>
        <p:nvSpPr>
          <p:cNvPr id="3" name="Content Placeholder 2"/>
          <p:cNvSpPr>
            <a:spLocks noGrp="1"/>
          </p:cNvSpPr>
          <p:nvPr>
            <p:ph idx="1"/>
          </p:nvPr>
        </p:nvSpPr>
        <p:spPr>
          <a:xfrm>
            <a:off x="768096" y="3505200"/>
            <a:ext cx="7290055" cy="2804160"/>
          </a:xfrm>
        </p:spPr>
        <p:txBody>
          <a:bodyPr>
            <a:normAutofit/>
          </a:bodyPr>
          <a:lstStyle/>
          <a:p>
            <a:r>
              <a:rPr lang="en-US" dirty="0"/>
              <a:t>Formal Will</a:t>
            </a:r>
          </a:p>
          <a:p>
            <a:pPr lvl="1"/>
            <a:r>
              <a:rPr lang="en-US" dirty="0"/>
              <a:t>In writing</a:t>
            </a:r>
          </a:p>
          <a:p>
            <a:pPr lvl="1"/>
            <a:r>
              <a:rPr lang="en-US" dirty="0"/>
              <a:t>Signed by testator 18 or older or has no legal disability</a:t>
            </a:r>
          </a:p>
          <a:p>
            <a:pPr lvl="1"/>
            <a:r>
              <a:rPr lang="en-US" dirty="0"/>
              <a:t>Attested by two witnesses over 14, who sign in presence of testator and each other</a:t>
            </a:r>
          </a:p>
          <a:p>
            <a:pPr lvl="1"/>
            <a:r>
              <a:rPr lang="en-US" dirty="0"/>
              <a:t>May be self- proved by affidavit</a:t>
            </a:r>
          </a:p>
          <a:p>
            <a:r>
              <a:rPr lang="en-US" dirty="0"/>
              <a:t>Holographic Will</a:t>
            </a:r>
          </a:p>
          <a:p>
            <a:pPr lvl="1"/>
            <a:r>
              <a:rPr lang="en-US" dirty="0"/>
              <a:t>Entirely in the writing of testator</a:t>
            </a:r>
          </a:p>
          <a:p>
            <a:pPr lvl="1"/>
            <a:r>
              <a:rPr lang="en-US" dirty="0"/>
              <a:t>Signed by testator</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11</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981200"/>
            <a:ext cx="7290054" cy="1219200"/>
          </a:xfrm>
        </p:spPr>
        <p:txBody>
          <a:bodyPr>
            <a:normAutofit/>
          </a:bodyPr>
          <a:lstStyle/>
          <a:p>
            <a:r>
              <a:rPr lang="en-US" dirty="0"/>
              <a:t>Problems with Holographic Wills</a:t>
            </a:r>
          </a:p>
        </p:txBody>
      </p:sp>
      <p:sp>
        <p:nvSpPr>
          <p:cNvPr id="3" name="Content Placeholder 2"/>
          <p:cNvSpPr>
            <a:spLocks noGrp="1"/>
          </p:cNvSpPr>
          <p:nvPr>
            <p:ph idx="1"/>
          </p:nvPr>
        </p:nvSpPr>
        <p:spPr>
          <a:xfrm>
            <a:off x="768096" y="3200400"/>
            <a:ext cx="7290055" cy="3108960"/>
          </a:xfrm>
        </p:spPr>
        <p:txBody>
          <a:bodyPr/>
          <a:lstStyle/>
          <a:p>
            <a:r>
              <a:rPr lang="en-US" dirty="0"/>
              <a:t>Not self-proving, require witnesses for the handwriting</a:t>
            </a:r>
          </a:p>
          <a:p>
            <a:r>
              <a:rPr lang="en-US" dirty="0"/>
              <a:t>No independent executor</a:t>
            </a:r>
          </a:p>
          <a:p>
            <a:r>
              <a:rPr lang="en-US" dirty="0"/>
              <a:t>No tax provisions</a:t>
            </a:r>
          </a:p>
          <a:p>
            <a:r>
              <a:rPr lang="en-US" dirty="0"/>
              <a:t>Partial intestacy</a:t>
            </a:r>
          </a:p>
          <a:p>
            <a:r>
              <a:rPr lang="en-US" dirty="0"/>
              <a:t>No bond waiver</a:t>
            </a:r>
          </a:p>
          <a:p>
            <a:r>
              <a:rPr lang="en-US" dirty="0"/>
              <a:t>No clause for payment of debt and taxes</a:t>
            </a:r>
          </a:p>
          <a:p>
            <a:r>
              <a:rPr lang="en-US" dirty="0"/>
              <a:t>No power of sale provision</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12</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789" y="1828800"/>
            <a:ext cx="7290054" cy="1060504"/>
          </a:xfrm>
        </p:spPr>
        <p:txBody>
          <a:bodyPr>
            <a:normAutofit fontScale="90000"/>
          </a:bodyPr>
          <a:lstStyle/>
          <a:p>
            <a:r>
              <a:rPr lang="en-US" dirty="0"/>
              <a:t>Can I just use an online site to create my Will?</a:t>
            </a:r>
          </a:p>
        </p:txBody>
      </p:sp>
      <p:sp>
        <p:nvSpPr>
          <p:cNvPr id="3" name="Content Placeholder 2"/>
          <p:cNvSpPr>
            <a:spLocks noGrp="1"/>
          </p:cNvSpPr>
          <p:nvPr>
            <p:ph idx="1"/>
          </p:nvPr>
        </p:nvSpPr>
        <p:spPr>
          <a:xfrm>
            <a:off x="789867" y="2889304"/>
            <a:ext cx="7290055" cy="3718560"/>
          </a:xfrm>
        </p:spPr>
        <p:txBody>
          <a:bodyPr>
            <a:normAutofit/>
          </a:bodyPr>
          <a:lstStyle/>
          <a:p>
            <a:r>
              <a:rPr lang="en-US" sz="1800" dirty="0"/>
              <a:t>Do not provide legal advice</a:t>
            </a:r>
          </a:p>
          <a:p>
            <a:r>
              <a:rPr lang="en-US" sz="1800" dirty="0"/>
              <a:t>May provide a false sense of security</a:t>
            </a:r>
          </a:p>
          <a:p>
            <a:r>
              <a:rPr lang="en-US" sz="1800" dirty="0"/>
              <a:t>One size fits all approach</a:t>
            </a:r>
          </a:p>
          <a:p>
            <a:r>
              <a:rPr lang="en-US" sz="1800" dirty="0"/>
              <a:t>Lack of options</a:t>
            </a:r>
          </a:p>
          <a:p>
            <a:r>
              <a:rPr lang="en-US" sz="1800" dirty="0"/>
              <a:t>Not tailored to each state’s requirements</a:t>
            </a:r>
          </a:p>
          <a:p>
            <a:r>
              <a:rPr lang="en-US" sz="1800" dirty="0"/>
              <a:t>Laws change, their forms may not</a:t>
            </a:r>
          </a:p>
          <a:p>
            <a:pPr lvl="1"/>
            <a:r>
              <a:rPr lang="en-US" sz="1800" dirty="0"/>
              <a:t>One major site says Texas recognizes oral wills, they DO NOT (law changed over 8 years ago).</a:t>
            </a:r>
          </a:p>
          <a:p>
            <a:r>
              <a:rPr lang="en-US" sz="1800" dirty="0"/>
              <a:t>The money saved on planning could be spent many times over by heirs to address legal issues.</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13</a:t>
            </a:fld>
            <a:endParaRPr lang="en-US"/>
          </a:p>
        </p:txBody>
      </p:sp>
      <p:pic>
        <p:nvPicPr>
          <p:cNvPr id="1026" name="Picture 2"/>
          <p:cNvPicPr>
            <a:picLocks noChangeAspect="1" noChangeArrowheads="1"/>
          </p:cNvPicPr>
          <p:nvPr/>
        </p:nvPicPr>
        <p:blipFill>
          <a:blip r:embed="rId3" cstate="print"/>
          <a:srcRect/>
          <a:stretch>
            <a:fillRect/>
          </a:stretch>
        </p:blipFill>
        <p:spPr bwMode="auto">
          <a:xfrm>
            <a:off x="5638800" y="3048000"/>
            <a:ext cx="1524000" cy="1544783"/>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806" y="1752600"/>
            <a:ext cx="7825994" cy="1139190"/>
          </a:xfrm>
        </p:spPr>
        <p:txBody>
          <a:bodyPr>
            <a:normAutofit/>
          </a:bodyPr>
          <a:lstStyle/>
          <a:p>
            <a:r>
              <a:rPr lang="en-US" sz="4000" dirty="0"/>
              <a:t>How do I select an attorney?</a:t>
            </a:r>
          </a:p>
        </p:txBody>
      </p:sp>
      <p:sp>
        <p:nvSpPr>
          <p:cNvPr id="3" name="Content Placeholder 2"/>
          <p:cNvSpPr>
            <a:spLocks noGrp="1"/>
          </p:cNvSpPr>
          <p:nvPr>
            <p:ph idx="1"/>
          </p:nvPr>
        </p:nvSpPr>
        <p:spPr>
          <a:xfrm>
            <a:off x="768096" y="2895600"/>
            <a:ext cx="7842504" cy="3849424"/>
          </a:xfrm>
        </p:spPr>
        <p:txBody>
          <a:bodyPr>
            <a:normAutofit fontScale="92500" lnSpcReduction="10000"/>
          </a:bodyPr>
          <a:lstStyle/>
          <a:p>
            <a:r>
              <a:rPr lang="en-US" dirty="0"/>
              <a:t>Estate planning encompasses every aspect of your life so make sure you have an attorney with the necessary expertise:</a:t>
            </a:r>
          </a:p>
          <a:p>
            <a:pPr marL="1143000" lvl="1" indent="228600"/>
            <a:r>
              <a:rPr lang="en-US" dirty="0"/>
              <a:t>Financial</a:t>
            </a:r>
          </a:p>
          <a:p>
            <a:pPr marL="1143000" lvl="1" indent="228600"/>
            <a:r>
              <a:rPr lang="en-US" dirty="0"/>
              <a:t>Personal</a:t>
            </a:r>
          </a:p>
          <a:p>
            <a:pPr marL="1143000" lvl="1" indent="228600"/>
            <a:r>
              <a:rPr lang="en-US" dirty="0"/>
              <a:t>Familial</a:t>
            </a:r>
          </a:p>
          <a:p>
            <a:r>
              <a:rPr lang="en-US" dirty="0"/>
              <a:t>Need to consider objectives and expertise needed.</a:t>
            </a:r>
          </a:p>
          <a:p>
            <a:r>
              <a:rPr lang="en-US" dirty="0"/>
              <a:t>Board Certified—Estate Planning &amp; Probate</a:t>
            </a:r>
          </a:p>
          <a:p>
            <a:r>
              <a:rPr lang="en-US" dirty="0"/>
              <a:t>Tax Planning, business planning, asset protection</a:t>
            </a:r>
          </a:p>
          <a:p>
            <a:r>
              <a:rPr lang="en-US" dirty="0"/>
              <a:t>You are the primary player in the process, the attorney is there to teach, guide, and offer solutions.</a:t>
            </a:r>
          </a:p>
          <a:p>
            <a:r>
              <a:rPr lang="en-US" dirty="0"/>
              <a:t>Take advantage of the attorney’s experience and expertise  </a:t>
            </a:r>
          </a:p>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14</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46" y="1295400"/>
            <a:ext cx="7290054" cy="2157984"/>
          </a:xfrm>
        </p:spPr>
        <p:txBody>
          <a:bodyPr>
            <a:normAutofit/>
          </a:bodyPr>
          <a:lstStyle/>
          <a:p>
            <a:r>
              <a:rPr lang="en-US" dirty="0"/>
              <a:t>Beginning to plan</a:t>
            </a:r>
          </a:p>
        </p:txBody>
      </p:sp>
      <p:sp>
        <p:nvSpPr>
          <p:cNvPr id="3" name="Content Placeholder 2"/>
          <p:cNvSpPr>
            <a:spLocks noGrp="1"/>
          </p:cNvSpPr>
          <p:nvPr>
            <p:ph idx="1"/>
          </p:nvPr>
        </p:nvSpPr>
        <p:spPr>
          <a:xfrm>
            <a:off x="768096" y="2743200"/>
            <a:ext cx="7290055" cy="3566160"/>
          </a:xfrm>
        </p:spPr>
        <p:txBody>
          <a:bodyPr>
            <a:normAutofit fontScale="85000" lnSpcReduction="20000"/>
          </a:bodyPr>
          <a:lstStyle/>
          <a:p>
            <a:r>
              <a:rPr lang="en-US" dirty="0"/>
              <a:t>Think about your goals</a:t>
            </a:r>
          </a:p>
          <a:p>
            <a:pPr lvl="1"/>
            <a:r>
              <a:rPr lang="en-US" dirty="0"/>
              <a:t>Who do you want to benefit</a:t>
            </a:r>
          </a:p>
          <a:p>
            <a:pPr lvl="1"/>
            <a:r>
              <a:rPr lang="en-US" dirty="0"/>
              <a:t>Who do you trust to manage the property</a:t>
            </a:r>
          </a:p>
          <a:p>
            <a:pPr lvl="1"/>
            <a:r>
              <a:rPr lang="en-US" dirty="0"/>
              <a:t>Family issues</a:t>
            </a:r>
          </a:p>
          <a:p>
            <a:pPr lvl="1"/>
            <a:r>
              <a:rPr lang="en-US" dirty="0"/>
              <a:t>Assets difficult to deal with—real estate &amp; business assets</a:t>
            </a:r>
          </a:p>
          <a:p>
            <a:pPr lvl="1"/>
            <a:r>
              <a:rPr lang="en-US" dirty="0"/>
              <a:t>Protect assets—creditors, divorce &amp; remarriage</a:t>
            </a:r>
          </a:p>
          <a:p>
            <a:r>
              <a:rPr lang="en-US" dirty="0"/>
              <a:t>Prepare an inventory of personal data</a:t>
            </a:r>
          </a:p>
          <a:p>
            <a:pPr lvl="1"/>
            <a:r>
              <a:rPr lang="en-US" dirty="0"/>
              <a:t>Current value of all assets</a:t>
            </a:r>
          </a:p>
          <a:p>
            <a:pPr lvl="2"/>
            <a:r>
              <a:rPr lang="en-US" dirty="0"/>
              <a:t>How they are owned</a:t>
            </a:r>
          </a:p>
          <a:p>
            <a:pPr lvl="1"/>
            <a:r>
              <a:rPr lang="en-US" dirty="0"/>
              <a:t>Current value of all liabilities</a:t>
            </a:r>
          </a:p>
          <a:p>
            <a:pPr lvl="1"/>
            <a:r>
              <a:rPr lang="en-US" dirty="0"/>
              <a:t>Names and addresses of beneficiaries</a:t>
            </a:r>
          </a:p>
          <a:p>
            <a:r>
              <a:rPr lang="en-US" dirty="0"/>
              <a:t>Consider tax ramifications</a:t>
            </a:r>
          </a:p>
          <a:p>
            <a:pPr lvl="1"/>
            <a:r>
              <a:rPr lang="en-US" dirty="0"/>
              <a:t>These should not override your other goals but take advantage of techniques that achieve your objectives—Credit Shelter Trust, Family Trust, or Bypass Trust,  QTIP Trust, GST Trust, QDOT, CRUT, CRAT, CLAT</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15</a:t>
            </a:fld>
            <a:endParaRPr lang="en-US"/>
          </a:p>
        </p:txBody>
      </p:sp>
      <p:pic>
        <p:nvPicPr>
          <p:cNvPr id="3074" name="Picture 2"/>
          <p:cNvPicPr>
            <a:picLocks noChangeAspect="1" noChangeArrowheads="1"/>
          </p:cNvPicPr>
          <p:nvPr/>
        </p:nvPicPr>
        <p:blipFill>
          <a:blip r:embed="rId3" cstate="print"/>
          <a:srcRect/>
          <a:stretch>
            <a:fillRect/>
          </a:stretch>
        </p:blipFill>
        <p:spPr bwMode="auto">
          <a:xfrm>
            <a:off x="6477000" y="2819400"/>
            <a:ext cx="1399032" cy="18288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362200"/>
            <a:ext cx="7290054" cy="1219200"/>
          </a:xfrm>
        </p:spPr>
        <p:txBody>
          <a:bodyPr>
            <a:normAutofit/>
          </a:bodyPr>
          <a:lstStyle/>
          <a:p>
            <a:r>
              <a:rPr lang="en-US" dirty="0"/>
              <a:t>Elements of a good Will</a:t>
            </a:r>
          </a:p>
        </p:txBody>
      </p:sp>
      <p:sp>
        <p:nvSpPr>
          <p:cNvPr id="3" name="Content Placeholder 2"/>
          <p:cNvSpPr>
            <a:spLocks noGrp="1"/>
          </p:cNvSpPr>
          <p:nvPr>
            <p:ph idx="1"/>
          </p:nvPr>
        </p:nvSpPr>
        <p:spPr>
          <a:xfrm>
            <a:off x="605790" y="3581400"/>
            <a:ext cx="8229600" cy="3163624"/>
          </a:xfrm>
        </p:spPr>
        <p:txBody>
          <a:bodyPr>
            <a:normAutofit/>
          </a:bodyPr>
          <a:lstStyle/>
          <a:p>
            <a:r>
              <a:rPr lang="en-US" dirty="0"/>
              <a:t>Introduction – identifies you and revokes prior Will</a:t>
            </a:r>
          </a:p>
          <a:p>
            <a:r>
              <a:rPr lang="en-US" dirty="0"/>
              <a:t>Family  Identification</a:t>
            </a:r>
          </a:p>
          <a:p>
            <a:r>
              <a:rPr lang="en-US" dirty="0"/>
              <a:t>Appointment of Executors – should be independent</a:t>
            </a:r>
          </a:p>
          <a:p>
            <a:r>
              <a:rPr lang="en-US" dirty="0"/>
              <a:t>Appointment of Trustees</a:t>
            </a:r>
          </a:p>
          <a:p>
            <a:r>
              <a:rPr lang="en-US" dirty="0"/>
              <a:t>Does not leave property outright to minors</a:t>
            </a:r>
          </a:p>
          <a:p>
            <a:r>
              <a:rPr lang="en-US" dirty="0"/>
              <a:t>Dispositive provisions – distributes property, either in general or specific bequest, and has a residuary clause to dispose of balance of property</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16</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905000"/>
            <a:ext cx="8096250" cy="1600200"/>
          </a:xfrm>
        </p:spPr>
        <p:txBody>
          <a:bodyPr>
            <a:normAutofit/>
          </a:bodyPr>
          <a:lstStyle/>
          <a:p>
            <a:r>
              <a:rPr lang="en-US" sz="4000" dirty="0"/>
              <a:t>Elements of a good Will (</a:t>
            </a:r>
            <a:r>
              <a:rPr lang="en-US" sz="4000" dirty="0" err="1"/>
              <a:t>con’t</a:t>
            </a:r>
            <a:r>
              <a:rPr lang="en-US" sz="4000" dirty="0"/>
              <a:t>.)</a:t>
            </a:r>
          </a:p>
        </p:txBody>
      </p:sp>
      <p:sp>
        <p:nvSpPr>
          <p:cNvPr id="3" name="Content Placeholder 2"/>
          <p:cNvSpPr>
            <a:spLocks noGrp="1"/>
          </p:cNvSpPr>
          <p:nvPr>
            <p:ph idx="1"/>
          </p:nvPr>
        </p:nvSpPr>
        <p:spPr>
          <a:xfrm>
            <a:off x="990600" y="3429000"/>
            <a:ext cx="7067551" cy="2880360"/>
          </a:xfrm>
        </p:spPr>
        <p:txBody>
          <a:bodyPr>
            <a:normAutofit fontScale="85000" lnSpcReduction="20000"/>
          </a:bodyPr>
          <a:lstStyle/>
          <a:p>
            <a:r>
              <a:rPr lang="en-US" dirty="0"/>
              <a:t>Debts and Administrative Expenses</a:t>
            </a:r>
          </a:p>
          <a:p>
            <a:r>
              <a:rPr lang="en-US" dirty="0"/>
              <a:t>Death Taxes – provides for payment of taxes</a:t>
            </a:r>
          </a:p>
          <a:p>
            <a:r>
              <a:rPr lang="en-US" dirty="0"/>
              <a:t>Waives Bond</a:t>
            </a:r>
          </a:p>
          <a:p>
            <a:r>
              <a:rPr lang="en-US" dirty="0"/>
              <a:t>Power of Sale Provision</a:t>
            </a:r>
          </a:p>
          <a:p>
            <a:r>
              <a:rPr lang="en-US" dirty="0"/>
              <a:t>Will Execution—only 1 original</a:t>
            </a:r>
          </a:p>
          <a:p>
            <a:pPr lvl="1"/>
            <a:r>
              <a:rPr lang="en-US" dirty="0"/>
              <a:t>Statements affirming the Will</a:t>
            </a:r>
          </a:p>
          <a:p>
            <a:pPr lvl="1"/>
            <a:r>
              <a:rPr lang="en-US" dirty="0"/>
              <a:t>Witnesses</a:t>
            </a:r>
          </a:p>
          <a:p>
            <a:r>
              <a:rPr lang="en-US" dirty="0"/>
              <a:t>Self-proving affidavit</a:t>
            </a:r>
          </a:p>
          <a:p>
            <a:pPr lvl="1"/>
            <a:r>
              <a:rPr lang="en-US" dirty="0"/>
              <a:t>Separate document that simplifies probate procedure</a:t>
            </a:r>
          </a:p>
        </p:txBody>
      </p:sp>
      <p:sp>
        <p:nvSpPr>
          <p:cNvPr id="5" name="Slide Number Placeholder 4"/>
          <p:cNvSpPr>
            <a:spLocks noGrp="1"/>
          </p:cNvSpPr>
          <p:nvPr>
            <p:ph type="sldNum" sz="quarter" idx="12"/>
          </p:nvPr>
        </p:nvSpPr>
        <p:spPr/>
        <p:txBody>
          <a:bodyPr/>
          <a:lstStyle/>
          <a:p>
            <a:fld id="{76166014-0341-44F1-9D55-CA3960925734}" type="slidenum">
              <a:rPr lang="en-US" smtClean="0"/>
              <a:pPr/>
              <a:t>17</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566" y="1828800"/>
            <a:ext cx="7290054" cy="1194816"/>
          </a:xfrm>
        </p:spPr>
        <p:txBody>
          <a:bodyPr>
            <a:normAutofit/>
          </a:bodyPr>
          <a:lstStyle/>
          <a:p>
            <a:r>
              <a:rPr lang="en-US" dirty="0"/>
              <a:t>Other issues</a:t>
            </a:r>
          </a:p>
        </p:txBody>
      </p:sp>
      <p:sp>
        <p:nvSpPr>
          <p:cNvPr id="3" name="Content Placeholder 2"/>
          <p:cNvSpPr>
            <a:spLocks noGrp="1"/>
          </p:cNvSpPr>
          <p:nvPr>
            <p:ph idx="1"/>
          </p:nvPr>
        </p:nvSpPr>
        <p:spPr>
          <a:xfrm>
            <a:off x="768096" y="3124200"/>
            <a:ext cx="7290055" cy="3185160"/>
          </a:xfrm>
        </p:spPr>
        <p:txBody>
          <a:bodyPr>
            <a:normAutofit/>
          </a:bodyPr>
          <a:lstStyle/>
          <a:p>
            <a:r>
              <a:rPr lang="en-US" dirty="0"/>
              <a:t>Keep your original in a safe place (safe deposit box or deposit with County Clerk)</a:t>
            </a:r>
          </a:p>
          <a:p>
            <a:pPr lvl="1"/>
            <a:r>
              <a:rPr lang="en-US" dirty="0"/>
              <a:t>Most attorneys will only keep the copy</a:t>
            </a:r>
          </a:p>
          <a:p>
            <a:r>
              <a:rPr lang="en-US" dirty="0"/>
              <a:t>Updating</a:t>
            </a:r>
          </a:p>
          <a:p>
            <a:pPr lvl="1"/>
            <a:r>
              <a:rPr lang="en-US" dirty="0"/>
              <a:t>Your will should be updated when your family or financial situation changes</a:t>
            </a:r>
          </a:p>
          <a:p>
            <a:pPr lvl="2"/>
            <a:r>
              <a:rPr lang="en-US" dirty="0"/>
              <a:t>Significant financial gains/loss</a:t>
            </a:r>
          </a:p>
          <a:p>
            <a:pPr lvl="2"/>
            <a:r>
              <a:rPr lang="en-US" dirty="0"/>
              <a:t>New marriage</a:t>
            </a:r>
          </a:p>
          <a:p>
            <a:pPr lvl="2"/>
            <a:r>
              <a:rPr lang="en-US" dirty="0"/>
              <a:t>Divorce</a:t>
            </a:r>
          </a:p>
          <a:p>
            <a:pPr lvl="2"/>
            <a:r>
              <a:rPr lang="en-US" dirty="0"/>
              <a:t>Children/grandchildren</a:t>
            </a:r>
          </a:p>
          <a:p>
            <a:pPr lvl="2"/>
            <a:r>
              <a:rPr lang="en-US" dirty="0"/>
              <a:t>Move to new state</a:t>
            </a:r>
          </a:p>
          <a:p>
            <a:pPr lvl="2"/>
            <a:endParaRPr lang="en-US" dirty="0"/>
          </a:p>
          <a:p>
            <a:pPr lvl="2"/>
            <a:endParaRPr lang="en-US" dirty="0"/>
          </a:p>
          <a:p>
            <a:pPr lvl="1">
              <a:buNone/>
            </a:pPr>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18</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828800"/>
            <a:ext cx="7290054" cy="1295400"/>
          </a:xfrm>
        </p:spPr>
        <p:txBody>
          <a:bodyPr>
            <a:normAutofit/>
          </a:bodyPr>
          <a:lstStyle/>
          <a:p>
            <a:r>
              <a:rPr lang="en-US" dirty="0"/>
              <a:t>Will my Estate owe Estate Tax?</a:t>
            </a:r>
          </a:p>
        </p:txBody>
      </p:sp>
      <p:sp>
        <p:nvSpPr>
          <p:cNvPr id="3" name="Content Placeholder 2"/>
          <p:cNvSpPr>
            <a:spLocks noGrp="1"/>
          </p:cNvSpPr>
          <p:nvPr>
            <p:ph idx="1"/>
          </p:nvPr>
        </p:nvSpPr>
        <p:spPr>
          <a:xfrm>
            <a:off x="768096" y="3124200"/>
            <a:ext cx="7290055" cy="3185160"/>
          </a:xfrm>
        </p:spPr>
        <p:txBody>
          <a:bodyPr>
            <a:normAutofit/>
          </a:bodyPr>
          <a:lstStyle/>
          <a:p>
            <a:r>
              <a:rPr lang="en-US" dirty="0"/>
              <a:t>Yes, for decedents dying in 2019, if you leave property worth more than $11,400,000 to someone other than your spouse.</a:t>
            </a:r>
          </a:p>
          <a:p>
            <a:r>
              <a:rPr lang="en-US" dirty="0"/>
              <a:t>Use Bypass Trust to leverage exemption</a:t>
            </a:r>
          </a:p>
          <a:p>
            <a:r>
              <a:rPr lang="en-US" dirty="0"/>
              <a:t>Deceased spouse unused exemption</a:t>
            </a:r>
          </a:p>
          <a:p>
            <a:r>
              <a:rPr lang="en-US" dirty="0"/>
              <a:t>Maximum estate tax rate is 40%</a:t>
            </a:r>
          </a:p>
          <a:p>
            <a:r>
              <a:rPr lang="en-US" dirty="0"/>
              <a:t>Tax payable 9 months after death</a:t>
            </a:r>
          </a:p>
          <a:p>
            <a:pPr lvl="1"/>
            <a:r>
              <a:rPr lang="en-US" dirty="0"/>
              <a:t>Can be installments to alleviate problems with liquidity (small businesses, etc.) if certain requirements can be met</a:t>
            </a:r>
          </a:p>
        </p:txBody>
      </p:sp>
      <p:sp>
        <p:nvSpPr>
          <p:cNvPr id="6" name="Slide Number Placeholder 5"/>
          <p:cNvSpPr>
            <a:spLocks noGrp="1"/>
          </p:cNvSpPr>
          <p:nvPr>
            <p:ph type="sldNum" sz="quarter" idx="12"/>
          </p:nvPr>
        </p:nvSpPr>
        <p:spPr/>
        <p:txBody>
          <a:bodyPr/>
          <a:lstStyle/>
          <a:p>
            <a:fld id="{76166014-0341-44F1-9D55-CA3960925734}" type="slidenum">
              <a:rPr lang="en-US" smtClean="0"/>
              <a:pPr/>
              <a:t>19</a:t>
            </a:fld>
            <a:endParaRPr lang="en-US"/>
          </a:p>
        </p:txBody>
      </p:sp>
      <p:pic>
        <p:nvPicPr>
          <p:cNvPr id="4" name="Picture 2"/>
          <p:cNvPicPr>
            <a:picLocks noChangeAspect="1" noChangeArrowheads="1"/>
          </p:cNvPicPr>
          <p:nvPr/>
        </p:nvPicPr>
        <p:blipFill>
          <a:blip r:embed="rId3" cstate="print"/>
          <a:srcRect/>
          <a:stretch>
            <a:fillRect/>
          </a:stretch>
        </p:blipFill>
        <p:spPr bwMode="auto">
          <a:xfrm>
            <a:off x="6096000" y="3657600"/>
            <a:ext cx="1497330" cy="187166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209800"/>
            <a:ext cx="7290054" cy="1143000"/>
          </a:xfrm>
        </p:spPr>
        <p:txBody>
          <a:bodyPr>
            <a:normAutofit fontScale="90000"/>
          </a:bodyPr>
          <a:lstStyle/>
          <a:p>
            <a:r>
              <a:rPr lang="en-US" dirty="0"/>
              <a:t>What is Estate (Wealth Preservation) Planning?</a:t>
            </a:r>
          </a:p>
        </p:txBody>
      </p:sp>
      <p:sp>
        <p:nvSpPr>
          <p:cNvPr id="3" name="Content Placeholder 2"/>
          <p:cNvSpPr>
            <a:spLocks noGrp="1"/>
          </p:cNvSpPr>
          <p:nvPr>
            <p:ph idx="1"/>
          </p:nvPr>
        </p:nvSpPr>
        <p:spPr>
          <a:xfrm>
            <a:off x="768096" y="3429000"/>
            <a:ext cx="7290055" cy="2880360"/>
          </a:xfrm>
        </p:spPr>
        <p:txBody>
          <a:bodyPr>
            <a:normAutofit/>
          </a:bodyPr>
          <a:lstStyle/>
          <a:p>
            <a:r>
              <a:rPr lang="en-US" dirty="0"/>
              <a:t>Who gets what, when does a beneficiary receive it, and how does he or she receive it?</a:t>
            </a:r>
          </a:p>
          <a:p>
            <a:r>
              <a:rPr lang="en-US" dirty="0"/>
              <a:t>Who are the economic “players” in your estate planning?</a:t>
            </a:r>
          </a:p>
          <a:p>
            <a:pPr lvl="1"/>
            <a:r>
              <a:rPr lang="en-US" dirty="0"/>
              <a:t>You, Your Family and Other Individuals</a:t>
            </a:r>
          </a:p>
          <a:p>
            <a:pPr lvl="1"/>
            <a:r>
              <a:rPr lang="en-US" dirty="0"/>
              <a:t>The Probate System</a:t>
            </a:r>
          </a:p>
          <a:p>
            <a:pPr lvl="1"/>
            <a:r>
              <a:rPr lang="en-US" dirty="0"/>
              <a:t>IRS</a:t>
            </a:r>
          </a:p>
          <a:p>
            <a:pPr lvl="2"/>
            <a:r>
              <a:rPr lang="en-US" dirty="0"/>
              <a:t>The government through the transfer tax system</a:t>
            </a:r>
          </a:p>
          <a:p>
            <a:pPr lvl="1"/>
            <a:r>
              <a:rPr lang="en-US" dirty="0"/>
              <a:t>Private Philanthropy</a:t>
            </a:r>
          </a:p>
          <a:p>
            <a:pPr lvl="2"/>
            <a:r>
              <a:rPr lang="en-US" dirty="0"/>
              <a:t>A private charity you select as your beneficiary</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20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7" y="1905000"/>
            <a:ext cx="7290054" cy="1143000"/>
          </a:xfrm>
        </p:spPr>
        <p:txBody>
          <a:bodyPr>
            <a:normAutofit/>
          </a:bodyPr>
          <a:lstStyle/>
          <a:p>
            <a:r>
              <a:rPr lang="en-US" dirty="0"/>
              <a:t>Methods to Minimize Tax Burden</a:t>
            </a:r>
          </a:p>
        </p:txBody>
      </p:sp>
      <p:sp>
        <p:nvSpPr>
          <p:cNvPr id="3" name="Content Placeholder 2"/>
          <p:cNvSpPr>
            <a:spLocks noGrp="1"/>
          </p:cNvSpPr>
          <p:nvPr>
            <p:ph idx="1"/>
          </p:nvPr>
        </p:nvSpPr>
        <p:spPr>
          <a:xfrm>
            <a:off x="768096" y="2895600"/>
            <a:ext cx="7290055" cy="3849424"/>
          </a:xfrm>
        </p:spPr>
        <p:txBody>
          <a:bodyPr>
            <a:normAutofit fontScale="70000" lnSpcReduction="20000"/>
          </a:bodyPr>
          <a:lstStyle/>
          <a:p>
            <a:r>
              <a:rPr lang="en-US" dirty="0"/>
              <a:t>Gifting</a:t>
            </a:r>
          </a:p>
          <a:p>
            <a:pPr lvl="1"/>
            <a:r>
              <a:rPr lang="en-US" sz="2000" dirty="0"/>
              <a:t>$15,000 per year, per recipient(current law)</a:t>
            </a:r>
          </a:p>
          <a:p>
            <a:pPr lvl="1"/>
            <a:r>
              <a:rPr lang="en-US" sz="2000" dirty="0"/>
              <a:t>No limit on how many years or how many people</a:t>
            </a:r>
          </a:p>
          <a:p>
            <a:pPr lvl="1"/>
            <a:r>
              <a:rPr lang="en-US" sz="2000" dirty="0"/>
              <a:t>Use $11,400,000 lifetime gift tax exemption</a:t>
            </a:r>
          </a:p>
          <a:p>
            <a:r>
              <a:rPr lang="en-US" dirty="0"/>
              <a:t>Marital Planning</a:t>
            </a:r>
          </a:p>
          <a:p>
            <a:pPr lvl="1"/>
            <a:r>
              <a:rPr lang="en-US" sz="2000" dirty="0"/>
              <a:t>Create Bypass Trust for benefit of surviving spouse to utilize estate tax exemption of first spouse to die—property in Bypass Trust is not part of surviving spouse’s taxable estate</a:t>
            </a:r>
          </a:p>
          <a:p>
            <a:pPr lvl="1"/>
            <a:r>
              <a:rPr lang="en-US" sz="2000" dirty="0"/>
              <a:t>Use unlimited marital deduction to zero out taxable estate of first spouse to die to defer estate taxes—marital deduction property is part of surviving spouse’s taxable estate</a:t>
            </a:r>
          </a:p>
          <a:p>
            <a:pPr lvl="1"/>
            <a:r>
              <a:rPr lang="en-US" sz="2000" dirty="0"/>
              <a:t>QTIP Trusts for benefit of surviving spouse to protect assets and obtain fair market value income tax basis at death of surviving spouse</a:t>
            </a:r>
          </a:p>
          <a:p>
            <a:r>
              <a:rPr lang="en-US" dirty="0"/>
              <a:t>Life Insurance</a:t>
            </a:r>
          </a:p>
          <a:p>
            <a:pPr lvl="1"/>
            <a:r>
              <a:rPr lang="en-US" sz="2000" dirty="0"/>
              <a:t>Give it to ILIT (irrevocable life insurance trust)</a:t>
            </a:r>
          </a:p>
          <a:p>
            <a:r>
              <a:rPr lang="en-US" dirty="0"/>
              <a:t>Irrevocable Trusts (GST , GRATS, IDIGITS, QPERTS,CRUTS, CRATS, CLATS, etc.)</a:t>
            </a:r>
          </a:p>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20</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981200"/>
            <a:ext cx="7290054" cy="990600"/>
          </a:xfrm>
        </p:spPr>
        <p:txBody>
          <a:bodyPr>
            <a:normAutofit/>
          </a:bodyPr>
          <a:lstStyle/>
          <a:p>
            <a:r>
              <a:rPr lang="en-US" dirty="0"/>
              <a:t>Is a Trust something I can use?</a:t>
            </a:r>
          </a:p>
        </p:txBody>
      </p:sp>
      <p:sp>
        <p:nvSpPr>
          <p:cNvPr id="3" name="Content Placeholder 2"/>
          <p:cNvSpPr>
            <a:spLocks noGrp="1"/>
          </p:cNvSpPr>
          <p:nvPr>
            <p:ph idx="1"/>
          </p:nvPr>
        </p:nvSpPr>
        <p:spPr>
          <a:xfrm>
            <a:off x="768096" y="3124200"/>
            <a:ext cx="7290055" cy="3185160"/>
          </a:xfrm>
        </p:spPr>
        <p:txBody>
          <a:bodyPr>
            <a:normAutofit/>
          </a:bodyPr>
          <a:lstStyle/>
          <a:p>
            <a:r>
              <a:rPr lang="en-US" dirty="0"/>
              <a:t>Not just for the wealthy</a:t>
            </a:r>
          </a:p>
          <a:p>
            <a:r>
              <a:rPr lang="en-US" dirty="0"/>
              <a:t>Advantages</a:t>
            </a:r>
          </a:p>
          <a:p>
            <a:pPr lvl="1"/>
            <a:r>
              <a:rPr lang="en-US" dirty="0"/>
              <a:t>Places assets outside of probate ( Revocable Trust)</a:t>
            </a:r>
          </a:p>
          <a:p>
            <a:pPr lvl="1"/>
            <a:r>
              <a:rPr lang="en-US" dirty="0"/>
              <a:t>Protection from Will contests (RT)</a:t>
            </a:r>
          </a:p>
          <a:p>
            <a:pPr lvl="1"/>
            <a:r>
              <a:rPr lang="en-US" dirty="0"/>
              <a:t>Can reduce future estate tax obligation—many options</a:t>
            </a:r>
          </a:p>
          <a:p>
            <a:pPr lvl="1"/>
            <a:r>
              <a:rPr lang="en-US" dirty="0"/>
              <a:t>Protect assets from creditors—spendthrift provision</a:t>
            </a:r>
          </a:p>
          <a:p>
            <a:pPr lvl="1"/>
            <a:r>
              <a:rPr lang="en-US" dirty="0"/>
              <a:t>Protects assets in divorce</a:t>
            </a:r>
          </a:p>
          <a:p>
            <a:pPr lvl="1"/>
            <a:r>
              <a:rPr lang="en-US" dirty="0"/>
              <a:t>Assure you that beneficiaries get their inheritance if surviving spouse remarries</a:t>
            </a:r>
          </a:p>
          <a:p>
            <a:pPr lvl="1"/>
            <a:r>
              <a:rPr lang="en-US" dirty="0"/>
              <a:t>Avoids need for guardian of estate for a minor child</a:t>
            </a:r>
          </a:p>
          <a:p>
            <a:pPr lvl="1"/>
            <a:r>
              <a:rPr lang="en-US" dirty="0"/>
              <a:t>Privacy</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21</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197" y="2057400"/>
            <a:ext cx="7290054" cy="1094232"/>
          </a:xfrm>
        </p:spPr>
        <p:txBody>
          <a:bodyPr>
            <a:normAutofit/>
          </a:bodyPr>
          <a:lstStyle/>
          <a:p>
            <a:r>
              <a:rPr lang="en-US" dirty="0"/>
              <a:t>Example</a:t>
            </a:r>
          </a:p>
        </p:txBody>
      </p:sp>
      <p:sp>
        <p:nvSpPr>
          <p:cNvPr id="3" name="Content Placeholder 2"/>
          <p:cNvSpPr>
            <a:spLocks noGrp="1"/>
          </p:cNvSpPr>
          <p:nvPr>
            <p:ph idx="1"/>
          </p:nvPr>
        </p:nvSpPr>
        <p:spPr>
          <a:xfrm>
            <a:off x="768096" y="3352800"/>
            <a:ext cx="7290055" cy="2956560"/>
          </a:xfrm>
        </p:spPr>
        <p:txBody>
          <a:bodyPr>
            <a:normAutofit lnSpcReduction="10000"/>
          </a:bodyPr>
          <a:lstStyle/>
          <a:p>
            <a:r>
              <a:rPr lang="en-US" dirty="0"/>
              <a:t>Sam and Susan are married, each with a child from a previous marriage.</a:t>
            </a:r>
          </a:p>
          <a:p>
            <a:r>
              <a:rPr lang="en-US" dirty="0"/>
              <a:t>Each have mirror Wills, giving everything to the other; if both die each child treated the same.</a:t>
            </a:r>
          </a:p>
          <a:p>
            <a:r>
              <a:rPr lang="en-US" dirty="0"/>
              <a:t>Sam dies, leaving everything to Susan.</a:t>
            </a:r>
          </a:p>
          <a:p>
            <a:r>
              <a:rPr lang="en-US" dirty="0"/>
              <a:t>Can Susan change her Will?</a:t>
            </a:r>
          </a:p>
          <a:p>
            <a:r>
              <a:rPr lang="en-US" dirty="0"/>
              <a:t>Is it common for Susan to change her Will to leave everything to her child?</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22</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057400"/>
            <a:ext cx="7290054" cy="1447800"/>
          </a:xfrm>
        </p:spPr>
        <p:txBody>
          <a:bodyPr>
            <a:normAutofit/>
          </a:bodyPr>
          <a:lstStyle/>
          <a:p>
            <a:r>
              <a:rPr lang="en-US" dirty="0"/>
              <a:t>Solution</a:t>
            </a:r>
          </a:p>
        </p:txBody>
      </p:sp>
      <p:sp>
        <p:nvSpPr>
          <p:cNvPr id="3" name="Content Placeholder 2"/>
          <p:cNvSpPr>
            <a:spLocks noGrp="1"/>
          </p:cNvSpPr>
          <p:nvPr>
            <p:ph idx="1"/>
          </p:nvPr>
        </p:nvSpPr>
        <p:spPr>
          <a:xfrm>
            <a:off x="768096" y="3124200"/>
            <a:ext cx="7290055" cy="3185160"/>
          </a:xfrm>
        </p:spPr>
        <p:txBody>
          <a:bodyPr/>
          <a:lstStyle/>
          <a:p>
            <a:r>
              <a:rPr lang="en-US" dirty="0"/>
              <a:t>Sam and Susan each create a trust for the surviving spouse and at the death of the surviving spouse, the trust property passes to children of first spouse to die.</a:t>
            </a:r>
          </a:p>
          <a:p>
            <a:r>
              <a:rPr lang="en-US" dirty="0"/>
              <a:t>Sam is assured that upon his wife’s death his son will be taken care of because of the creation of the trust.</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23</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438400"/>
            <a:ext cx="7290054" cy="1524000"/>
          </a:xfrm>
        </p:spPr>
        <p:txBody>
          <a:bodyPr>
            <a:normAutofit/>
          </a:bodyPr>
          <a:lstStyle/>
          <a:p>
            <a:r>
              <a:rPr lang="en-US" dirty="0"/>
              <a:t>Planning for Disability</a:t>
            </a:r>
          </a:p>
        </p:txBody>
      </p:sp>
      <p:sp>
        <p:nvSpPr>
          <p:cNvPr id="3" name="Content Placeholder 2"/>
          <p:cNvSpPr>
            <a:spLocks noGrp="1"/>
          </p:cNvSpPr>
          <p:nvPr>
            <p:ph idx="1"/>
          </p:nvPr>
        </p:nvSpPr>
        <p:spPr>
          <a:xfrm>
            <a:off x="768096" y="4114800"/>
            <a:ext cx="7290055" cy="2194560"/>
          </a:xfrm>
        </p:spPr>
        <p:txBody>
          <a:bodyPr/>
          <a:lstStyle/>
          <a:p>
            <a:r>
              <a:rPr lang="en-US" dirty="0"/>
              <a:t>Don’t let a court decide with a Guardianship</a:t>
            </a:r>
          </a:p>
          <a:p>
            <a:r>
              <a:rPr lang="en-US" dirty="0"/>
              <a:t>Three main ways to plan:</a:t>
            </a:r>
          </a:p>
          <a:p>
            <a:pPr lvl="1"/>
            <a:r>
              <a:rPr lang="en-US" dirty="0"/>
              <a:t>Power of Attorney</a:t>
            </a:r>
          </a:p>
          <a:p>
            <a:pPr lvl="1"/>
            <a:r>
              <a:rPr lang="en-US" dirty="0"/>
              <a:t>Funded Revocable Trust with provisions to dispose of property at death</a:t>
            </a:r>
          </a:p>
          <a:p>
            <a:pPr lvl="1"/>
            <a:r>
              <a:rPr lang="en-US" dirty="0"/>
              <a:t>Standby Trust is an unfunded Revocable Trust and agent under power of attorney will attempt to fund trust if owner becomes disabled</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24</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981200"/>
            <a:ext cx="7290054" cy="1066800"/>
          </a:xfrm>
        </p:spPr>
        <p:txBody>
          <a:bodyPr>
            <a:normAutofit/>
          </a:bodyPr>
          <a:lstStyle/>
          <a:p>
            <a:r>
              <a:rPr lang="en-US" dirty="0"/>
              <a:t>Conclusion</a:t>
            </a:r>
          </a:p>
        </p:txBody>
      </p:sp>
      <p:sp>
        <p:nvSpPr>
          <p:cNvPr id="3" name="Content Placeholder 2"/>
          <p:cNvSpPr>
            <a:spLocks noGrp="1"/>
          </p:cNvSpPr>
          <p:nvPr>
            <p:ph idx="1"/>
          </p:nvPr>
        </p:nvSpPr>
        <p:spPr>
          <a:xfrm>
            <a:off x="768096" y="3048000"/>
            <a:ext cx="7290055" cy="3261360"/>
          </a:xfrm>
        </p:spPr>
        <p:txBody>
          <a:bodyPr/>
          <a:lstStyle/>
          <a:p>
            <a:r>
              <a:rPr lang="en-US" dirty="0"/>
              <a:t>Estate planning ensures your property is distributed in a manner YOU want, to WHOM you want, and in the MANNER you want.</a:t>
            </a:r>
          </a:p>
          <a:p>
            <a:r>
              <a:rPr lang="en-US" dirty="0"/>
              <a:t>Planning can give you peace of mind regarding the future of your loved ones.</a:t>
            </a:r>
          </a:p>
          <a:p>
            <a:r>
              <a:rPr lang="en-US" dirty="0"/>
              <a:t>Planning can provide a very good financial return on the dollars invested.</a:t>
            </a:r>
          </a:p>
          <a:p>
            <a:r>
              <a:rPr lang="en-US" dirty="0"/>
              <a:t>Planning allows you to protect and preserve your assets during your lifetime.</a:t>
            </a:r>
          </a:p>
        </p:txBody>
      </p:sp>
      <p:sp>
        <p:nvSpPr>
          <p:cNvPr id="5" name="Slide Number Placeholder 4"/>
          <p:cNvSpPr>
            <a:spLocks noGrp="1"/>
          </p:cNvSpPr>
          <p:nvPr>
            <p:ph type="sldNum" sz="quarter" idx="12"/>
          </p:nvPr>
        </p:nvSpPr>
        <p:spPr/>
        <p:txBody>
          <a:bodyPr/>
          <a:lstStyle/>
          <a:p>
            <a:fld id="{76166014-0341-44F1-9D55-CA3960925734}" type="slidenum">
              <a:rPr lang="en-US" smtClean="0"/>
              <a:pPr/>
              <a:t>25</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527" y="1600200"/>
            <a:ext cx="7290054" cy="1066800"/>
          </a:xfrm>
        </p:spPr>
        <p:txBody>
          <a:bodyPr>
            <a:normAutofit/>
          </a:bodyPr>
          <a:lstStyle/>
          <a:p>
            <a:r>
              <a:rPr lang="en-US" dirty="0"/>
              <a:t>Questions?</a:t>
            </a:r>
          </a:p>
        </p:txBody>
      </p:sp>
      <p:sp>
        <p:nvSpPr>
          <p:cNvPr id="3" name="Content Placeholder 2"/>
          <p:cNvSpPr>
            <a:spLocks noGrp="1"/>
          </p:cNvSpPr>
          <p:nvPr>
            <p:ph idx="1"/>
          </p:nvPr>
        </p:nvSpPr>
        <p:spPr>
          <a:xfrm>
            <a:off x="768096" y="2667000"/>
            <a:ext cx="7290055" cy="3642360"/>
          </a:xfrm>
        </p:spPr>
        <p:txBody>
          <a:bodyPr>
            <a:normAutofit fontScale="47500" lnSpcReduction="20000"/>
          </a:bodyPr>
          <a:lstStyle/>
          <a:p>
            <a:pPr algn="ctr">
              <a:buNone/>
            </a:pPr>
            <a:r>
              <a:rPr lang="en-US" sz="3200" b="1" dirty="0"/>
              <a:t>Steven J. Clausen, LL.M. (in Taxation)</a:t>
            </a:r>
          </a:p>
          <a:p>
            <a:pPr algn="ctr">
              <a:buNone/>
            </a:pPr>
            <a:r>
              <a:rPr lang="en-US" sz="3200" b="1" dirty="0"/>
              <a:t>Board Certified in Estate Planning </a:t>
            </a:r>
          </a:p>
          <a:p>
            <a:pPr algn="ctr">
              <a:buNone/>
            </a:pPr>
            <a:r>
              <a:rPr lang="en-US" sz="3200" b="1" dirty="0"/>
              <a:t>&amp; Probate Law</a:t>
            </a:r>
          </a:p>
          <a:p>
            <a:pPr algn="ctr">
              <a:buNone/>
            </a:pPr>
            <a:r>
              <a:rPr lang="en-US" sz="3200" b="1" dirty="0"/>
              <a:t>AV Preeminent</a:t>
            </a:r>
          </a:p>
          <a:p>
            <a:pPr marL="109728" indent="0" algn="ctr">
              <a:buNone/>
            </a:pPr>
            <a:r>
              <a:rPr lang="en-US" sz="2400" b="1" dirty="0"/>
              <a:t>Hopkins </a:t>
            </a:r>
            <a:r>
              <a:rPr lang="en-US" sz="2400" b="1" dirty="0" err="1"/>
              <a:t>Centrich</a:t>
            </a:r>
            <a:r>
              <a:rPr lang="en-US" sz="2400" b="1" dirty="0"/>
              <a:t> &amp; Drucker, PLLC</a:t>
            </a:r>
          </a:p>
          <a:p>
            <a:pPr marL="109728" indent="0" algn="ctr">
              <a:buNone/>
            </a:pPr>
            <a:r>
              <a:rPr lang="en-US" sz="2400" b="1" dirty="0"/>
              <a:t>8701 New Trails Drive, Suite 200</a:t>
            </a:r>
          </a:p>
          <a:p>
            <a:pPr marL="109728" indent="0" algn="ctr">
              <a:buNone/>
            </a:pPr>
            <a:r>
              <a:rPr lang="en-US" sz="2400" b="1" dirty="0"/>
              <a:t>The Woodlands, Texas 77381</a:t>
            </a:r>
          </a:p>
          <a:p>
            <a:pPr marL="109728" indent="0" algn="ctr">
              <a:buNone/>
            </a:pPr>
            <a:r>
              <a:rPr lang="en-US" sz="2400" b="1" dirty="0"/>
              <a:t>T: 281.210.0140, ext. 104</a:t>
            </a:r>
          </a:p>
          <a:p>
            <a:pPr marL="109728" indent="0" algn="ctr">
              <a:buNone/>
            </a:pPr>
            <a:r>
              <a:rPr lang="en-US" sz="2400" b="1" dirty="0"/>
              <a:t>F: 281.369.5597</a:t>
            </a:r>
          </a:p>
          <a:p>
            <a:pPr marL="109728" indent="0" algn="ctr">
              <a:buNone/>
            </a:pPr>
            <a:r>
              <a:rPr lang="en-US" sz="2400" b="1" dirty="0"/>
              <a:t>C: 713.825.0994</a:t>
            </a:r>
          </a:p>
          <a:p>
            <a:pPr marL="109728" indent="0" algn="ctr">
              <a:buNone/>
            </a:pPr>
            <a:r>
              <a:rPr lang="en-US" sz="2400" b="1" dirty="0"/>
              <a:t>email: sclausen@HopkinsCentrich.com</a:t>
            </a:r>
          </a:p>
          <a:p>
            <a:pPr marL="109728" indent="0" algn="ctr">
              <a:buNone/>
            </a:pPr>
            <a:r>
              <a:rPr lang="en-US" sz="2400" b="1"/>
              <a:t>website</a:t>
            </a:r>
            <a:r>
              <a:rPr lang="en-US" sz="2400" b="1" dirty="0"/>
              <a:t>: www.HopkinsCentrich.com</a:t>
            </a:r>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26</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905000"/>
            <a:ext cx="7290054" cy="609600"/>
          </a:xfrm>
        </p:spPr>
        <p:txBody>
          <a:bodyPr>
            <a:normAutofit/>
          </a:bodyPr>
          <a:lstStyle/>
          <a:p>
            <a:pPr algn="ctr"/>
            <a:r>
              <a:rPr lang="en-US" sz="3600" dirty="0"/>
              <a:t>Objectives of Estate Planning</a:t>
            </a:r>
          </a:p>
        </p:txBody>
      </p:sp>
      <p:sp>
        <p:nvSpPr>
          <p:cNvPr id="3" name="Content Placeholder 2"/>
          <p:cNvSpPr>
            <a:spLocks noGrp="1"/>
          </p:cNvSpPr>
          <p:nvPr>
            <p:ph idx="1"/>
          </p:nvPr>
        </p:nvSpPr>
        <p:spPr>
          <a:xfrm>
            <a:off x="768096" y="2514600"/>
            <a:ext cx="7613904" cy="4038600"/>
          </a:xfrm>
        </p:spPr>
        <p:txBody>
          <a:bodyPr>
            <a:noAutofit/>
          </a:bodyPr>
          <a:lstStyle/>
          <a:p>
            <a:r>
              <a:rPr lang="en-US" sz="1600" dirty="0"/>
              <a:t>Distribution of Owners Assets</a:t>
            </a:r>
          </a:p>
          <a:p>
            <a:pPr lvl="1"/>
            <a:r>
              <a:rPr lang="en-US" dirty="0"/>
              <a:t>Minimize tax burden</a:t>
            </a:r>
          </a:p>
          <a:p>
            <a:pPr lvl="1"/>
            <a:r>
              <a:rPr lang="en-US" dirty="0"/>
              <a:t>Minimize probate(Independent Administration or Funded Revocable Trust) and other administration expenses</a:t>
            </a:r>
          </a:p>
          <a:p>
            <a:pPr lvl="1"/>
            <a:r>
              <a:rPr lang="en-US" dirty="0"/>
              <a:t>Achieve owner’s goals for distribution to beneficiaries </a:t>
            </a:r>
          </a:p>
          <a:p>
            <a:r>
              <a:rPr lang="en-US" sz="1600" dirty="0"/>
              <a:t>Other Considerations</a:t>
            </a:r>
          </a:p>
          <a:p>
            <a:pPr lvl="1"/>
            <a:r>
              <a:rPr lang="en-US" dirty="0"/>
              <a:t>Durable Power of Attorney (protects assets if disabled)</a:t>
            </a:r>
          </a:p>
          <a:p>
            <a:pPr lvl="1"/>
            <a:r>
              <a:rPr lang="en-US" dirty="0"/>
              <a:t>Power of Attorney for healthcare decisions</a:t>
            </a:r>
          </a:p>
          <a:p>
            <a:pPr lvl="1"/>
            <a:r>
              <a:rPr lang="en-US" dirty="0"/>
              <a:t>HIPPA Authorization</a:t>
            </a:r>
          </a:p>
          <a:p>
            <a:pPr lvl="1"/>
            <a:r>
              <a:rPr lang="en-US" dirty="0"/>
              <a:t>Designation of  Guardian in Event of Later Need or Guardian for minor children</a:t>
            </a:r>
          </a:p>
          <a:p>
            <a:pPr lvl="1"/>
            <a:r>
              <a:rPr lang="en-US" dirty="0"/>
              <a:t>Physicians Directive</a:t>
            </a:r>
          </a:p>
          <a:p>
            <a:pPr lvl="1"/>
            <a:r>
              <a:rPr lang="en-US" dirty="0"/>
              <a:t>Organ donation</a:t>
            </a:r>
          </a:p>
          <a:p>
            <a:pPr lvl="1"/>
            <a:r>
              <a:rPr lang="en-US" dirty="0"/>
              <a:t>Beneficiary designation for non-probate assets</a:t>
            </a:r>
          </a:p>
        </p:txBody>
      </p:sp>
      <p:sp>
        <p:nvSpPr>
          <p:cNvPr id="5" name="Slide Number Placeholder 4"/>
          <p:cNvSpPr>
            <a:spLocks noGrp="1"/>
          </p:cNvSpPr>
          <p:nvPr>
            <p:ph type="sldNum" sz="quarter" idx="12"/>
          </p:nvPr>
        </p:nvSpPr>
        <p:spPr/>
        <p:txBody>
          <a:bodyPr/>
          <a:lstStyle/>
          <a:p>
            <a:fld id="{76166014-0341-44F1-9D55-CA3960925734}" type="slidenum">
              <a:rPr lang="en-US" smtClean="0"/>
              <a:pPr/>
              <a:t>3</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2000"/>
                                        <p:tgtEl>
                                          <p:spTgt spid="3">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000"/>
                                        <p:tgtEl>
                                          <p:spTgt spid="3">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905000"/>
            <a:ext cx="7290054" cy="929640"/>
          </a:xfrm>
        </p:spPr>
        <p:txBody>
          <a:bodyPr>
            <a:normAutofit/>
          </a:bodyPr>
          <a:lstStyle/>
          <a:p>
            <a:r>
              <a:rPr lang="en-US" sz="3600" dirty="0"/>
              <a:t>What Makes Up an “Estate”?</a:t>
            </a:r>
          </a:p>
        </p:txBody>
      </p:sp>
      <p:sp>
        <p:nvSpPr>
          <p:cNvPr id="3" name="Content Placeholder 2"/>
          <p:cNvSpPr>
            <a:spLocks noGrp="1"/>
          </p:cNvSpPr>
          <p:nvPr>
            <p:ph idx="1"/>
          </p:nvPr>
        </p:nvSpPr>
        <p:spPr>
          <a:xfrm>
            <a:off x="768096" y="2834640"/>
            <a:ext cx="7290055" cy="4023360"/>
          </a:xfrm>
        </p:spPr>
        <p:txBody>
          <a:bodyPr>
            <a:normAutofit lnSpcReduction="10000"/>
          </a:bodyPr>
          <a:lstStyle/>
          <a:p>
            <a:r>
              <a:rPr lang="en-US" dirty="0"/>
              <a:t>Probate Assets</a:t>
            </a:r>
          </a:p>
          <a:p>
            <a:pPr lvl="1"/>
            <a:r>
              <a:rPr lang="en-US" dirty="0"/>
              <a:t>Real Property</a:t>
            </a:r>
          </a:p>
          <a:p>
            <a:pPr lvl="1"/>
            <a:r>
              <a:rPr lang="en-US" dirty="0"/>
              <a:t>Personal Property (tangible and intangible)</a:t>
            </a:r>
          </a:p>
          <a:p>
            <a:r>
              <a:rPr lang="en-US" dirty="0"/>
              <a:t>Non-probate Assets</a:t>
            </a:r>
          </a:p>
          <a:p>
            <a:pPr lvl="1"/>
            <a:r>
              <a:rPr lang="en-US" dirty="0"/>
              <a:t>Life Insurance &amp; Annuities</a:t>
            </a:r>
          </a:p>
          <a:p>
            <a:pPr lvl="1"/>
            <a:r>
              <a:rPr lang="en-US" dirty="0"/>
              <a:t>Retirement Plan Benefits</a:t>
            </a:r>
          </a:p>
          <a:p>
            <a:pPr lvl="1"/>
            <a:r>
              <a:rPr lang="en-US" dirty="0"/>
              <a:t>IRA’s</a:t>
            </a:r>
          </a:p>
          <a:p>
            <a:pPr lvl="1"/>
            <a:r>
              <a:rPr lang="en-US" dirty="0"/>
              <a:t>Joint Tenancies with Right of Survivorship (bank accounts, etc.)</a:t>
            </a:r>
          </a:p>
          <a:p>
            <a:pPr lvl="1"/>
            <a:r>
              <a:rPr lang="en-US" dirty="0"/>
              <a:t>Property in Revocable Trust</a:t>
            </a:r>
          </a:p>
          <a:p>
            <a:pPr lvl="1"/>
            <a:r>
              <a:rPr lang="en-US" dirty="0"/>
              <a:t>Payable on Death Accounts</a:t>
            </a:r>
          </a:p>
          <a:p>
            <a:pPr lvl="1"/>
            <a:r>
              <a:rPr lang="en-US" dirty="0"/>
              <a:t>Life Estate Property</a:t>
            </a:r>
          </a:p>
          <a:p>
            <a:pPr lvl="1"/>
            <a:r>
              <a:rPr lang="en-US" dirty="0"/>
              <a:t>Contract Rights</a:t>
            </a:r>
          </a:p>
          <a:p>
            <a:pPr lvl="1"/>
            <a:r>
              <a:rPr lang="en-US" dirty="0"/>
              <a:t>Community Property with Right of Survivorship</a:t>
            </a:r>
          </a:p>
        </p:txBody>
      </p:sp>
      <p:sp>
        <p:nvSpPr>
          <p:cNvPr id="5" name="Slide Number Placeholder 4"/>
          <p:cNvSpPr>
            <a:spLocks noGrp="1"/>
          </p:cNvSpPr>
          <p:nvPr>
            <p:ph type="sldNum" sz="quarter" idx="12"/>
          </p:nvPr>
        </p:nvSpPr>
        <p:spPr/>
        <p:txBody>
          <a:bodyPr/>
          <a:lstStyle/>
          <a:p>
            <a:fld id="{76166014-0341-44F1-9D55-CA3960925734}" type="slidenum">
              <a:rPr lang="en-US" smtClean="0"/>
              <a:pPr/>
              <a:t>4</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2000"/>
                                        <p:tgtEl>
                                          <p:spTgt spid="3">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000"/>
                                        <p:tgtEl>
                                          <p:spTgt spid="3">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Effect transition="in" filter="fade">
                                      <p:cBhvr>
                                        <p:cTn id="45"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46" y="1828800"/>
            <a:ext cx="7290054" cy="941832"/>
          </a:xfrm>
        </p:spPr>
        <p:txBody>
          <a:bodyPr>
            <a:normAutofit/>
          </a:bodyPr>
          <a:lstStyle/>
          <a:p>
            <a:r>
              <a:rPr lang="en-US" dirty="0"/>
              <a:t>Types of Property</a:t>
            </a:r>
          </a:p>
        </p:txBody>
      </p:sp>
      <p:sp>
        <p:nvSpPr>
          <p:cNvPr id="3" name="Content Placeholder 2"/>
          <p:cNvSpPr>
            <a:spLocks noGrp="1"/>
          </p:cNvSpPr>
          <p:nvPr>
            <p:ph idx="1"/>
          </p:nvPr>
        </p:nvSpPr>
        <p:spPr>
          <a:xfrm>
            <a:off x="837946" y="2751582"/>
            <a:ext cx="7696454" cy="4267200"/>
          </a:xfrm>
        </p:spPr>
        <p:txBody>
          <a:bodyPr>
            <a:normAutofit fontScale="92500" lnSpcReduction="10000"/>
          </a:bodyPr>
          <a:lstStyle/>
          <a:p>
            <a:r>
              <a:rPr lang="en-US" dirty="0"/>
              <a:t>Community Property</a:t>
            </a:r>
          </a:p>
          <a:p>
            <a:pPr lvl="1"/>
            <a:r>
              <a:rPr lang="en-US" dirty="0"/>
              <a:t>Property owned ½ each by a husband and wife (similar to a partnership)</a:t>
            </a:r>
          </a:p>
          <a:p>
            <a:pPr lvl="1"/>
            <a:r>
              <a:rPr lang="en-US" dirty="0"/>
              <a:t>Presumption all property acquired during marriage is community property—can be rebutted by evidence</a:t>
            </a:r>
          </a:p>
          <a:p>
            <a:pPr lvl="1"/>
            <a:r>
              <a:rPr lang="en-US" dirty="0"/>
              <a:t>Income from separate property is community property in Texas—not so in California</a:t>
            </a:r>
          </a:p>
          <a:p>
            <a:pPr lvl="1"/>
            <a:r>
              <a:rPr lang="en-US" dirty="0"/>
              <a:t>Quasi-community property for purposes of divorce but not testamentary disposition</a:t>
            </a:r>
          </a:p>
          <a:p>
            <a:pPr lvl="1"/>
            <a:r>
              <a:rPr lang="en-US" dirty="0"/>
              <a:t>Sole management  and joint management community property</a:t>
            </a:r>
          </a:p>
          <a:p>
            <a:r>
              <a:rPr lang="en-US" dirty="0"/>
              <a:t>Separate Property</a:t>
            </a:r>
          </a:p>
          <a:p>
            <a:pPr lvl="1"/>
            <a:r>
              <a:rPr lang="en-US" dirty="0"/>
              <a:t>Property owned before marriage</a:t>
            </a:r>
          </a:p>
          <a:p>
            <a:pPr lvl="1"/>
            <a:r>
              <a:rPr lang="en-US" dirty="0"/>
              <a:t>Property acquired during marriage by:</a:t>
            </a:r>
          </a:p>
          <a:p>
            <a:pPr lvl="2"/>
            <a:r>
              <a:rPr lang="en-US" dirty="0"/>
              <a:t>Gift</a:t>
            </a:r>
          </a:p>
          <a:p>
            <a:pPr lvl="2"/>
            <a:r>
              <a:rPr lang="en-US" dirty="0"/>
              <a:t>Will</a:t>
            </a:r>
          </a:p>
          <a:p>
            <a:pPr lvl="2"/>
            <a:r>
              <a:rPr lang="en-US" dirty="0"/>
              <a:t>Inheritance</a:t>
            </a:r>
          </a:p>
          <a:p>
            <a:pPr lvl="2"/>
            <a:r>
              <a:rPr lang="en-US" dirty="0"/>
              <a:t>Partition of Community Property</a:t>
            </a:r>
          </a:p>
          <a:p>
            <a:pPr lvl="2"/>
            <a:r>
              <a:rPr lang="en-US" dirty="0"/>
              <a:t>Property acquired in common law state</a:t>
            </a:r>
          </a:p>
          <a:p>
            <a:pPr lvl="2"/>
            <a:r>
              <a:rPr lang="en-US" dirty="0"/>
              <a:t>Recovery for personal injuries</a:t>
            </a:r>
          </a:p>
        </p:txBody>
      </p:sp>
      <p:sp>
        <p:nvSpPr>
          <p:cNvPr id="5" name="Slide Number Placeholder 4"/>
          <p:cNvSpPr>
            <a:spLocks noGrp="1"/>
          </p:cNvSpPr>
          <p:nvPr>
            <p:ph type="sldNum" sz="quarter" idx="12"/>
          </p:nvPr>
        </p:nvSpPr>
        <p:spPr/>
        <p:txBody>
          <a:bodyPr/>
          <a:lstStyle/>
          <a:p>
            <a:fld id="{76166014-0341-44F1-9D55-CA3960925734}" type="slidenum">
              <a:rPr lang="en-US" smtClean="0"/>
              <a:pPr/>
              <a:t>5</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2000"/>
                                        <p:tgtEl>
                                          <p:spTgt spid="3">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000"/>
                                        <p:tgtEl>
                                          <p:spTgt spid="3">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Effect transition="in" filter="fade">
                                      <p:cBhvr>
                                        <p:cTn id="45" dur="2000"/>
                                        <p:tgtEl>
                                          <p:spTgt spid="3">
                                            <p:txEl>
                                              <p:pRg st="12" end="12"/>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
                                            <p:txEl>
                                              <p:pRg st="13" end="13"/>
                                            </p:txEl>
                                          </p:spTgt>
                                        </p:tgtEl>
                                        <p:attrNameLst>
                                          <p:attrName>style.visibility</p:attrName>
                                        </p:attrNameLst>
                                      </p:cBhvr>
                                      <p:to>
                                        <p:strVal val="visible"/>
                                      </p:to>
                                    </p:set>
                                    <p:animEffect transition="in" filter="fade">
                                      <p:cBhvr>
                                        <p:cTn id="48" dur="2000"/>
                                        <p:tgtEl>
                                          <p:spTgt spid="3">
                                            <p:txEl>
                                              <p:pRg st="13" end="13"/>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Effect transition="in" filter="fade">
                                      <p:cBhvr>
                                        <p:cTn id="51"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1752600"/>
            <a:ext cx="7918704" cy="1981200"/>
          </a:xfrm>
        </p:spPr>
        <p:txBody>
          <a:bodyPr>
            <a:normAutofit/>
          </a:bodyPr>
          <a:lstStyle/>
          <a:p>
            <a:r>
              <a:rPr lang="en-US" sz="4000" dirty="0"/>
              <a:t>Do I need a Will or a Revocable Trust with a Pour Over Will?</a:t>
            </a:r>
          </a:p>
        </p:txBody>
      </p:sp>
      <p:sp>
        <p:nvSpPr>
          <p:cNvPr id="3" name="Content Placeholder 2"/>
          <p:cNvSpPr>
            <a:spLocks noGrp="1"/>
          </p:cNvSpPr>
          <p:nvPr>
            <p:ph idx="1"/>
          </p:nvPr>
        </p:nvSpPr>
        <p:spPr>
          <a:xfrm>
            <a:off x="768096" y="3886200"/>
            <a:ext cx="7290055" cy="2423160"/>
          </a:xfrm>
        </p:spPr>
        <p:txBody>
          <a:bodyPr/>
          <a:lstStyle/>
          <a:p>
            <a:r>
              <a:rPr lang="en-US" dirty="0"/>
              <a:t>Yes</a:t>
            </a:r>
          </a:p>
          <a:p>
            <a:pPr lvl="1"/>
            <a:r>
              <a:rPr lang="en-US" dirty="0"/>
              <a:t>A Will is the basic element of most estate plans but many individuals elect to do their planning under a Revocable Trust with a Pour Over Will</a:t>
            </a:r>
          </a:p>
          <a:p>
            <a:pPr lvl="1"/>
            <a:r>
              <a:rPr lang="en-US" dirty="0"/>
              <a:t>Ensures nothing is overlooked if it contains a residuary clause</a:t>
            </a:r>
          </a:p>
          <a:p>
            <a:pPr lvl="1"/>
            <a:r>
              <a:rPr lang="en-US" dirty="0"/>
              <a:t>Facilitates getting assets to intended beneficiaries</a:t>
            </a:r>
          </a:p>
          <a:p>
            <a:pPr lvl="1"/>
            <a:r>
              <a:rPr lang="en-US" dirty="0"/>
              <a:t>Reduces expenses</a:t>
            </a:r>
          </a:p>
          <a:p>
            <a:pPr lvl="1"/>
            <a:r>
              <a:rPr lang="en-US" dirty="0"/>
              <a:t>Can reduce or eliminate estate taxes if proper planning done</a:t>
            </a:r>
          </a:p>
          <a:p>
            <a:pPr lvl="1"/>
            <a:endParaRPr lang="en-US" dirty="0"/>
          </a:p>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6</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057400"/>
            <a:ext cx="7290054" cy="1219200"/>
          </a:xfrm>
        </p:spPr>
        <p:txBody>
          <a:bodyPr>
            <a:normAutofit/>
          </a:bodyPr>
          <a:lstStyle/>
          <a:p>
            <a:r>
              <a:rPr lang="en-US" dirty="0"/>
              <a:t>What happens if I don’t have an Estate Plan?</a:t>
            </a:r>
          </a:p>
        </p:txBody>
      </p:sp>
      <p:pic>
        <p:nvPicPr>
          <p:cNvPr id="1026" name="Picture 2"/>
          <p:cNvPicPr>
            <a:picLocks noGrp="1" noChangeAspect="1" noChangeArrowheads="1"/>
          </p:cNvPicPr>
          <p:nvPr>
            <p:ph idx="1"/>
          </p:nvPr>
        </p:nvPicPr>
        <p:blipFill>
          <a:blip r:embed="rId3" cstate="print"/>
          <a:stretch>
            <a:fillRect/>
          </a:stretch>
        </p:blipFill>
        <p:spPr bwMode="auto">
          <a:xfrm>
            <a:off x="2270125" y="3352800"/>
            <a:ext cx="4286250" cy="3048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76166014-0341-44F1-9D55-CA3960925734}" type="slidenum">
              <a:rPr lang="en-US" smtClean="0"/>
              <a:pPr/>
              <a:t>7</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514600"/>
            <a:ext cx="7290054" cy="1676400"/>
          </a:xfrm>
        </p:spPr>
        <p:txBody>
          <a:bodyPr>
            <a:normAutofit/>
          </a:bodyPr>
          <a:lstStyle/>
          <a:p>
            <a:r>
              <a:rPr lang="en-US" dirty="0"/>
              <a:t>What happens if I don’t have an Estate Plan?</a:t>
            </a:r>
          </a:p>
        </p:txBody>
      </p:sp>
      <p:sp>
        <p:nvSpPr>
          <p:cNvPr id="3" name="Content Placeholder 2"/>
          <p:cNvSpPr>
            <a:spLocks noGrp="1"/>
          </p:cNvSpPr>
          <p:nvPr>
            <p:ph idx="1"/>
          </p:nvPr>
        </p:nvSpPr>
        <p:spPr>
          <a:xfrm>
            <a:off x="768096" y="4343400"/>
            <a:ext cx="7290055" cy="1965960"/>
          </a:xfrm>
        </p:spPr>
        <p:txBody>
          <a:bodyPr/>
          <a:lstStyle/>
          <a:p>
            <a:r>
              <a:rPr lang="en-US" dirty="0"/>
              <a:t>Married – No children</a:t>
            </a:r>
          </a:p>
          <a:p>
            <a:pPr lvl="1"/>
            <a:r>
              <a:rPr lang="en-US" dirty="0"/>
              <a:t>Community property </a:t>
            </a:r>
          </a:p>
          <a:p>
            <a:pPr lvl="2"/>
            <a:r>
              <a:rPr lang="en-US" dirty="0"/>
              <a:t>All to surviving spouse.</a:t>
            </a:r>
          </a:p>
          <a:p>
            <a:pPr lvl="1"/>
            <a:r>
              <a:rPr lang="en-US" dirty="0"/>
              <a:t>Separate Property</a:t>
            </a:r>
          </a:p>
          <a:p>
            <a:pPr lvl="2"/>
            <a:r>
              <a:rPr lang="en-US" dirty="0"/>
              <a:t>Personal property all passes to spouse.</a:t>
            </a:r>
          </a:p>
          <a:p>
            <a:pPr lvl="2"/>
            <a:r>
              <a:rPr lang="en-US" dirty="0"/>
              <a:t>Real property will pass  ½ to spouse, ½ to heirs at law (parents, siblings, nephews, etc.)</a:t>
            </a:r>
          </a:p>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8</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2057400"/>
            <a:ext cx="7290054" cy="1295400"/>
          </a:xfrm>
        </p:spPr>
        <p:txBody>
          <a:bodyPr>
            <a:normAutofit/>
          </a:bodyPr>
          <a:lstStyle/>
          <a:p>
            <a:r>
              <a:rPr lang="en-US" dirty="0"/>
              <a:t>What happens if I don’t have an Estate Plan?</a:t>
            </a:r>
          </a:p>
        </p:txBody>
      </p:sp>
      <p:sp>
        <p:nvSpPr>
          <p:cNvPr id="3" name="Content Placeholder 2"/>
          <p:cNvSpPr>
            <a:spLocks noGrp="1"/>
          </p:cNvSpPr>
          <p:nvPr>
            <p:ph idx="1"/>
          </p:nvPr>
        </p:nvSpPr>
        <p:spPr>
          <a:xfrm>
            <a:off x="768096" y="4343400"/>
            <a:ext cx="7290055" cy="1965960"/>
          </a:xfrm>
        </p:spPr>
        <p:txBody>
          <a:bodyPr/>
          <a:lstStyle/>
          <a:p>
            <a:r>
              <a:rPr lang="en-US" dirty="0"/>
              <a:t>Married – With Children</a:t>
            </a:r>
          </a:p>
          <a:p>
            <a:pPr lvl="1"/>
            <a:r>
              <a:rPr lang="en-US" dirty="0"/>
              <a:t>Community Property</a:t>
            </a:r>
          </a:p>
          <a:p>
            <a:pPr lvl="2"/>
            <a:r>
              <a:rPr lang="en-US" dirty="0"/>
              <a:t>If all the children are yours, all to spouse</a:t>
            </a:r>
          </a:p>
          <a:p>
            <a:pPr lvl="2"/>
            <a:r>
              <a:rPr lang="en-US" dirty="0"/>
              <a:t>If not, ½ passes to children from prior relationship</a:t>
            </a:r>
          </a:p>
          <a:p>
            <a:pPr lvl="1"/>
            <a:r>
              <a:rPr lang="en-US" dirty="0"/>
              <a:t>Separate Property</a:t>
            </a:r>
          </a:p>
          <a:p>
            <a:pPr lvl="2"/>
            <a:r>
              <a:rPr lang="en-US" dirty="0"/>
              <a:t>1/3 of all personal property to spouse, 2/3 to children</a:t>
            </a:r>
          </a:p>
          <a:p>
            <a:pPr lvl="2"/>
            <a:r>
              <a:rPr lang="en-US" dirty="0"/>
              <a:t>Spouse gets 1/3 life estate in real property, rest to children</a:t>
            </a:r>
          </a:p>
          <a:p>
            <a:endParaRPr lang="en-US" dirty="0"/>
          </a:p>
        </p:txBody>
      </p:sp>
      <p:sp>
        <p:nvSpPr>
          <p:cNvPr id="5" name="Slide Number Placeholder 4"/>
          <p:cNvSpPr>
            <a:spLocks noGrp="1"/>
          </p:cNvSpPr>
          <p:nvPr>
            <p:ph type="sldNum" sz="quarter" idx="12"/>
          </p:nvPr>
        </p:nvSpPr>
        <p:spPr/>
        <p:txBody>
          <a:bodyPr/>
          <a:lstStyle/>
          <a:p>
            <a:fld id="{76166014-0341-44F1-9D55-CA3960925734}" type="slidenum">
              <a:rPr lang="en-US" smtClean="0"/>
              <a:pPr/>
              <a:t>9</a:t>
            </a:fld>
            <a:endParaRPr lang="en-US"/>
          </a:p>
        </p:txBody>
      </p:sp>
      <p:pic>
        <p:nvPicPr>
          <p:cNvPr id="2051" name="Picture 3"/>
          <p:cNvPicPr>
            <a:picLocks noChangeAspect="1" noChangeArrowheads="1"/>
          </p:cNvPicPr>
          <p:nvPr/>
        </p:nvPicPr>
        <p:blipFill>
          <a:blip r:embed="rId3" cstate="print"/>
          <a:srcRect/>
          <a:stretch>
            <a:fillRect/>
          </a:stretch>
        </p:blipFill>
        <p:spPr bwMode="auto">
          <a:xfrm>
            <a:off x="6923461" y="3505200"/>
            <a:ext cx="1237196" cy="16764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4640</TotalTime>
  <Words>2135</Words>
  <Application>Microsoft Office PowerPoint</Application>
  <PresentationFormat>On-screen Show (4:3)</PresentationFormat>
  <Paragraphs>304</Paragraphs>
  <Slides>26</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Calibri</vt:lpstr>
      <vt:lpstr>Tw Cen MT</vt:lpstr>
      <vt:lpstr>Tw Cen MT Condensed</vt:lpstr>
      <vt:lpstr>Wingdings 3</vt:lpstr>
      <vt:lpstr>Integral</vt:lpstr>
      <vt:lpstr>  TEXAS ESTATE PLANNING </vt:lpstr>
      <vt:lpstr>What is Estate (Wealth Preservation) Planning?</vt:lpstr>
      <vt:lpstr>Objectives of Estate Planning</vt:lpstr>
      <vt:lpstr>What Makes Up an “Estate”?</vt:lpstr>
      <vt:lpstr>Types of Property</vt:lpstr>
      <vt:lpstr>Do I need a Will or a Revocable Trust with a Pour Over Will?</vt:lpstr>
      <vt:lpstr>What happens if I don’t have an Estate Plan?</vt:lpstr>
      <vt:lpstr>What happens if I don’t have an Estate Plan?</vt:lpstr>
      <vt:lpstr>What happens if I don’t have an Estate Plan?</vt:lpstr>
      <vt:lpstr>What happens if I don’t have an Estate Plan?</vt:lpstr>
      <vt:lpstr>Types of Wills and Requirements</vt:lpstr>
      <vt:lpstr>Problems with Holographic Wills</vt:lpstr>
      <vt:lpstr>Can I just use an online site to create my Will?</vt:lpstr>
      <vt:lpstr>How do I select an attorney?</vt:lpstr>
      <vt:lpstr>Beginning to plan</vt:lpstr>
      <vt:lpstr>Elements of a good Will</vt:lpstr>
      <vt:lpstr>Elements of a good Will (con’t.)</vt:lpstr>
      <vt:lpstr>Other issues</vt:lpstr>
      <vt:lpstr>Will my Estate owe Estate Tax?</vt:lpstr>
      <vt:lpstr>Methods to Minimize Tax Burden</vt:lpstr>
      <vt:lpstr>Is a Trust something I can use?</vt:lpstr>
      <vt:lpstr>Example</vt:lpstr>
      <vt:lpstr>Solution</vt:lpstr>
      <vt:lpstr>Planning for Disability</vt:lpstr>
      <vt:lpstr>Conclusion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Affairs and Estate Planning</dc:title>
  <dc:creator>jcentrich</dc:creator>
  <cp:lastModifiedBy>Steven Clausen</cp:lastModifiedBy>
  <cp:revision>285</cp:revision>
  <cp:lastPrinted>2019-12-10T20:19:04Z</cp:lastPrinted>
  <dcterms:created xsi:type="dcterms:W3CDTF">2010-10-18T14:39:33Z</dcterms:created>
  <dcterms:modified xsi:type="dcterms:W3CDTF">2021-11-10T14:59:29Z</dcterms:modified>
</cp:coreProperties>
</file>